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05" r:id="rId3"/>
    <p:sldId id="283" r:id="rId4"/>
    <p:sldId id="294" r:id="rId5"/>
    <p:sldId id="293" r:id="rId6"/>
    <p:sldId id="274" r:id="rId7"/>
    <p:sldId id="301" r:id="rId8"/>
    <p:sldId id="285" r:id="rId9"/>
    <p:sldId id="292" r:id="rId10"/>
    <p:sldId id="286" r:id="rId11"/>
    <p:sldId id="264" r:id="rId12"/>
    <p:sldId id="287" r:id="rId13"/>
    <p:sldId id="281" r:id="rId14"/>
    <p:sldId id="308" r:id="rId15"/>
    <p:sldId id="282" r:id="rId16"/>
    <p:sldId id="265" r:id="rId17"/>
    <p:sldId id="271" r:id="rId18"/>
    <p:sldId id="290" r:id="rId19"/>
    <p:sldId id="289" r:id="rId20"/>
    <p:sldId id="299" r:id="rId21"/>
    <p:sldId id="288" r:id="rId22"/>
    <p:sldId id="310" r:id="rId23"/>
    <p:sldId id="309" r:id="rId24"/>
    <p:sldId id="303" r:id="rId25"/>
    <p:sldId id="304" r:id="rId26"/>
    <p:sldId id="267" r:id="rId27"/>
    <p:sldId id="268" r:id="rId28"/>
    <p:sldId id="270" r:id="rId29"/>
    <p:sldId id="302" r:id="rId30"/>
    <p:sldId id="280" r:id="rId31"/>
    <p:sldId id="279" r:id="rId32"/>
    <p:sldId id="276" r:id="rId33"/>
    <p:sldId id="278" r:id="rId34"/>
    <p:sldId id="277" r:id="rId35"/>
    <p:sldId id="307" r:id="rId36"/>
    <p:sldId id="275" r:id="rId37"/>
    <p:sldId id="306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28"/>
  </p:normalViewPr>
  <p:slideViewPr>
    <p:cSldViewPr snapToGrid="0" showGuides="1">
      <p:cViewPr varScale="1">
        <p:scale>
          <a:sx n="81" d="100"/>
          <a:sy n="81" d="100"/>
        </p:scale>
        <p:origin x="9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3B2E5-BD57-4669-B676-33C29D42AE1E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32DA-801E-401D-A9E8-DE904D270E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7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32DA-801E-401D-A9E8-DE904D270E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58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D6DD-65C2-6815-1456-5F3577B6A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52ED0E-77AA-70C5-506F-BCABF27C2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BEFE55-41A9-FB9A-324F-0EA86EC4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17C8E-0840-26CB-B501-EAC0A802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D7105-3457-67A1-E41E-9E61017E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4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31AB2-E646-3FBB-E5F4-2665877C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A1EAFB-F3B1-9F47-7BC9-BFAEBE38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DD48B-8E6C-3A31-68E9-A9D62DDB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B394A-A91B-07CE-A7E2-9421DED9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C6B947-9FAF-2AC5-536D-913CEB0D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2E0936-2DE3-2A54-F847-0BD9464C5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CCA1A8-32CC-33B7-1682-5B4BA2185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9C275-3ADF-7324-DABD-79B99899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EA487-DC6E-CB6D-8D17-21F70C5D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2917A-6FB8-B2F6-208F-BEAF79A8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34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50987-EA33-2F39-9D55-04FD965B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1F17E1-B3CA-5A61-EAF5-EA60741B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F1533-4EE1-3172-B313-B6A42ACF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134329-3B5E-CE45-481C-B932F88A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856F1-02EA-4901-1213-FC755643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90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5A7A3-A37A-DC08-E8D6-0A52AEEA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59F003-FBEA-A5F5-A5EB-00CFBBB9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E2255-F7F8-6286-2B36-8615007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7A31D-BFA4-CB1F-015F-AD7F0F61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42A912-37D9-34E3-AFF8-99CD6AFB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71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A6A9B-FECF-D5D2-0047-AE950AE8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AF321-C145-2C66-6B55-422A59375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508059-00FE-94E9-5526-4FD723955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A40144-C903-DCDB-2904-58D13FB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0A4F34-A0B5-F0C9-CE87-6EC6524D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2C52EA-3908-D645-916A-802C6FD6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5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BEB2D-2A02-DB8E-1435-54AB7735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E498F7-C680-314C-14AB-FBFBBBF9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85216C-567C-AABA-5E53-935383114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3FA7B4-818C-C0C3-1902-A7F5379A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E011D9-9E75-0406-92C7-CC83654D4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38AF779-AE18-E297-8A70-BF781DD5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04C4C1-81F8-051A-878F-53F0B0F9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7F7113-18CC-9D2C-2C0C-821D3493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0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C4DB4-81E7-3151-5F1A-732CF808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455EED-5A67-5332-8712-DAF1EEE1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3E8E2-5E5A-679A-B3B3-AC3E3061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67FA06-E031-C328-0F95-BEA8246F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99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6ED693-463F-1D8B-C466-00DFF6E8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F17109-2A5F-6148-6863-52CA33F6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9B0DD6-4360-CF0A-EE3A-09057570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66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1E2E6-F9BB-4FF6-4D4D-4973EF47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6EE57-CFD9-10FF-4F3A-28190C91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4D6FD6-E50E-4B41-2708-48CF3830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649B7F-44F2-2DDC-4C48-87DE652C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FB5A44-99F9-6BD9-57C5-82C7F526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24E9D1-A395-F1EB-117B-100C9999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01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08C4E-C00B-D9E3-0A22-54E91805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B4B93F-E382-D366-B2CB-6E01D028F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F6980B-313E-0BE2-96C1-BD820D42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05D328-25AC-E95A-5872-81CD54EB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BB4A0F-227D-D39D-A9F3-802F988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7EBE5F-A952-F7B3-9DB0-0C901484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70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75B41B-3A0A-A2BB-C8CF-B66111C6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FA84E5-FF02-C139-1453-684ED726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ACD785-3B98-0D94-ACC1-218E3966F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35DD-04C8-4D45-9F01-854DB6A67904}" type="datetimeFigureOut">
              <a:rPr lang="de-DE" smtClean="0"/>
              <a:t>02.09.2023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A7664-0DF3-86EC-C5B9-ECFE714EA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72BEE-1C4C-7E42-2EC2-57956B822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912-4A63-8E41-A169-DDBB735EB3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6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6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24" Type="http://schemas.openxmlformats.org/officeDocument/2006/relationships/image" Target="../media/image12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3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0C881-2702-B669-CF67-78A7078CA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Erwachsene mit </a:t>
            </a:r>
            <a:r>
              <a:rPr lang="de-DE" dirty="0" smtClean="0"/>
              <a:t>SCD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Spezielle </a:t>
            </a:r>
            <a:r>
              <a:rPr lang="de-DE" dirty="0" smtClean="0"/>
              <a:t>Situationen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60AA93-9F1B-581C-84C0-E9C54F9ED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2.9.23</a:t>
            </a:r>
          </a:p>
          <a:p>
            <a:r>
              <a:rPr lang="de-DE" dirty="0" err="1"/>
              <a:t>Patient:innentag</a:t>
            </a:r>
            <a:r>
              <a:rPr lang="de-DE" dirty="0"/>
              <a:t> IST e.V</a:t>
            </a:r>
            <a:r>
              <a:rPr lang="de-DE" dirty="0" smtClean="0"/>
              <a:t>.</a:t>
            </a:r>
          </a:p>
          <a:p>
            <a:r>
              <a:rPr lang="de-DE" dirty="0" smtClean="0"/>
              <a:t>Anne Marie Asemissen - Hamburg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4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Behandlung der LE und TVT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Behandlung erfolgt genauso, wie bei Nicht-SCD-Patienten</a:t>
            </a:r>
          </a:p>
          <a:p>
            <a:r>
              <a:rPr lang="de-DE" dirty="0" smtClean="0"/>
              <a:t>Blutverdünnung </a:t>
            </a:r>
            <a:r>
              <a:rPr lang="de-DE" dirty="0"/>
              <a:t>(Antikoagulation) immer für mind. 3 </a:t>
            </a:r>
            <a:r>
              <a:rPr lang="de-DE" dirty="0" smtClean="0"/>
              <a:t>Monate, meist Tabletten-Therapie</a:t>
            </a:r>
            <a:endParaRPr lang="de-DE" dirty="0"/>
          </a:p>
          <a:p>
            <a:r>
              <a:rPr lang="de-DE" dirty="0" smtClean="0"/>
              <a:t>ABER</a:t>
            </a:r>
            <a:r>
              <a:rPr lang="de-DE" dirty="0"/>
              <a:t> </a:t>
            </a:r>
            <a:r>
              <a:rPr lang="de-DE" dirty="0" smtClean="0"/>
              <a:t>ggf. </a:t>
            </a:r>
            <a:r>
              <a:rPr lang="de-DE" dirty="0" smtClean="0"/>
              <a:t>dauerhaft</a:t>
            </a:r>
            <a:r>
              <a:rPr lang="de-DE" dirty="0" smtClean="0"/>
              <a:t>, wenn erhöhtes Risiko</a:t>
            </a:r>
          </a:p>
          <a:p>
            <a:r>
              <a:rPr lang="de-DE" dirty="0" smtClean="0"/>
              <a:t>Abschätzung des Blutungsrisikos</a:t>
            </a:r>
          </a:p>
          <a:p>
            <a:r>
              <a:rPr lang="de-DE" dirty="0" smtClean="0"/>
              <a:t>Keine </a:t>
            </a:r>
            <a:r>
              <a:rPr lang="de-DE" dirty="0" smtClean="0"/>
              <a:t>sichere Empfehlung für niedrig dosiertes ASS im Verlauf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9F53-41CE-3FAE-3C98-6A0BD71B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0"/>
            <a:ext cx="7981950" cy="1325563"/>
          </a:xfrm>
        </p:spPr>
        <p:txBody>
          <a:bodyPr/>
          <a:lstStyle/>
          <a:p>
            <a:pPr algn="ctr"/>
            <a:r>
              <a:rPr lang="de-DE" dirty="0" smtClean="0"/>
              <a:t>Operationen - Risiko für VOC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1163135"/>
            <a:ext cx="8448674" cy="57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9F53-41CE-3FAE-3C98-6A0BD71B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Risikofaktor Operation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4E99F-BE4B-A96C-D81C-9B2DB247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Kälte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Flüssigkeitsmangel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Narkosebedingter Sauerstoffmangel</a:t>
            </a:r>
            <a:r>
              <a:rPr lang="de-DE" dirty="0" smtClean="0"/>
              <a:t>, etc. können VOCs auslösen</a:t>
            </a:r>
          </a:p>
          <a:p>
            <a:r>
              <a:rPr lang="de-DE" dirty="0" smtClean="0"/>
              <a:t>OP-Team besteht aus </a:t>
            </a:r>
            <a:r>
              <a:rPr lang="de-DE" dirty="0" smtClean="0">
                <a:solidFill>
                  <a:srgbClr val="FF0000"/>
                </a:solidFill>
              </a:rPr>
              <a:t>vielen Leuten verschiedenster Berufe: </a:t>
            </a:r>
            <a:r>
              <a:rPr lang="de-DE" dirty="0" smtClean="0"/>
              <a:t>Chirurgie, Anästhesie, </a:t>
            </a:r>
            <a:r>
              <a:rPr lang="de-DE" dirty="0"/>
              <a:t>Transfusionsmedizin</a:t>
            </a:r>
            <a:r>
              <a:rPr lang="de-DE" dirty="0" smtClean="0"/>
              <a:t>, ärztliches und pflegerisches Personal, keiner ist spezialisiert auf die SCD</a:t>
            </a:r>
          </a:p>
          <a:p>
            <a:r>
              <a:rPr lang="de-DE" dirty="0" err="1" smtClean="0"/>
              <a:t>Evntl</a:t>
            </a:r>
            <a:r>
              <a:rPr lang="de-DE" dirty="0" smtClean="0"/>
              <a:t>. </a:t>
            </a:r>
            <a:r>
              <a:rPr lang="de-DE" dirty="0" smtClean="0">
                <a:solidFill>
                  <a:srgbClr val="FF0000"/>
                </a:solidFill>
              </a:rPr>
              <a:t>unbegleitete Transporte</a:t>
            </a:r>
            <a:r>
              <a:rPr lang="de-DE" dirty="0" smtClean="0"/>
              <a:t> und</a:t>
            </a:r>
            <a:r>
              <a:rPr lang="de-DE" dirty="0" smtClean="0">
                <a:solidFill>
                  <a:srgbClr val="FF0000"/>
                </a:solidFill>
              </a:rPr>
              <a:t> viele Ortswechsel</a:t>
            </a:r>
            <a:r>
              <a:rPr lang="de-DE" dirty="0" smtClean="0"/>
              <a:t> </a:t>
            </a:r>
            <a:r>
              <a:rPr lang="de-DE" dirty="0"/>
              <a:t>mit OP-Saal, Aufwachraum, Intensivstation, Transport, Normalstation…</a:t>
            </a:r>
            <a:endParaRPr lang="de-DE" dirty="0" smtClean="0"/>
          </a:p>
          <a:p>
            <a:r>
              <a:rPr lang="de-DE" dirty="0" smtClean="0"/>
              <a:t>Sprach- und Sprechbarriere</a:t>
            </a:r>
          </a:p>
        </p:txBody>
      </p:sp>
    </p:spTree>
    <p:extLst>
      <p:ext uri="{BB962C8B-B14F-4D97-AF65-F5344CB8AC3E}">
        <p14:creationId xmlns:p14="http://schemas.microsoft.com/office/powerpoint/2010/main" val="28215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9F53-41CE-3FAE-3C98-6A0BD71B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8" y="124546"/>
            <a:ext cx="9630642" cy="1325563"/>
          </a:xfrm>
        </p:spPr>
        <p:txBody>
          <a:bodyPr/>
          <a:lstStyle/>
          <a:p>
            <a:r>
              <a:rPr lang="de-DE" dirty="0" smtClean="0"/>
              <a:t>Risikoeinschätzung und VOC-Vorbeugung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68029"/>
              </p:ext>
            </p:extLst>
          </p:nvPr>
        </p:nvGraphicFramePr>
        <p:xfrm>
          <a:off x="563416" y="1450109"/>
          <a:ext cx="10838008" cy="466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271">
                  <a:extLst>
                    <a:ext uri="{9D8B030D-6E8A-4147-A177-3AD203B41FA5}">
                      <a16:colId xmlns:a16="http://schemas.microsoft.com/office/drawing/2014/main" val="1518336246"/>
                    </a:ext>
                  </a:extLst>
                </a:gridCol>
                <a:gridCol w="2507915">
                  <a:extLst>
                    <a:ext uri="{9D8B030D-6E8A-4147-A177-3AD203B41FA5}">
                      <a16:colId xmlns:a16="http://schemas.microsoft.com/office/drawing/2014/main" val="2511919463"/>
                    </a:ext>
                  </a:extLst>
                </a:gridCol>
                <a:gridCol w="3203715">
                  <a:extLst>
                    <a:ext uri="{9D8B030D-6E8A-4147-A177-3AD203B41FA5}">
                      <a16:colId xmlns:a16="http://schemas.microsoft.com/office/drawing/2014/main" val="4219451984"/>
                    </a:ext>
                  </a:extLst>
                </a:gridCol>
                <a:gridCol w="3726107">
                  <a:extLst>
                    <a:ext uri="{9D8B030D-6E8A-4147-A177-3AD203B41FA5}">
                      <a16:colId xmlns:a16="http://schemas.microsoft.com/office/drawing/2014/main" val="675542306"/>
                    </a:ext>
                  </a:extLst>
                </a:gridCol>
              </a:tblGrid>
              <a:tr h="2934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</a:rPr>
                        <a:t>Niedriges Risiko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</a:rPr>
                        <a:t>Mittleres Risiko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</a:rPr>
                        <a:t>Hohes Risiko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extLst>
                  <a:ext uri="{0D108BD9-81ED-4DB2-BD59-A6C34878D82A}">
                    <a16:rowId xmlns:a16="http://schemas.microsoft.com/office/drawing/2014/main" val="3865561463"/>
                  </a:ext>
                </a:extLst>
              </a:tr>
              <a:tr h="146748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</a:rPr>
                        <a:t>OP-Risiko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kurzer Eingriff (&lt; 1 h),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minimales OP-Risiko,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laparoskopische CHE (ohne Risikofaktoren),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Port-Implantation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Laparoskopische</a:t>
                      </a:r>
                      <a:r>
                        <a:rPr lang="de-DE" sz="1800" dirty="0">
                          <a:effectLst/>
                        </a:rPr>
                        <a:t> CHE </a:t>
                      </a:r>
                      <a:r>
                        <a:rPr lang="de-DE" sz="1800" dirty="0" smtClean="0">
                          <a:effectLst/>
                        </a:rPr>
                        <a:t/>
                      </a:r>
                      <a:br>
                        <a:rPr lang="de-DE" sz="1800" dirty="0" smtClean="0">
                          <a:effectLst/>
                        </a:rPr>
                      </a:br>
                      <a:r>
                        <a:rPr lang="de-DE" sz="1800" dirty="0" smtClean="0">
                          <a:effectLst/>
                        </a:rPr>
                        <a:t>(</a:t>
                      </a:r>
                      <a:r>
                        <a:rPr lang="de-DE" sz="1800" dirty="0">
                          <a:effectLst/>
                        </a:rPr>
                        <a:t>mit Risiko-Faktoren),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Tonsillektomie,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ophthalmologische Eingriffe,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Hüft-TEP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abdominelle Eingriffe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neurochirurgische Eingriffe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Herz-/Lungeneingriffe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extLst>
                  <a:ext uri="{0D108BD9-81ED-4DB2-BD59-A6C34878D82A}">
                    <a16:rowId xmlns:a16="http://schemas.microsoft.com/office/drawing/2014/main" val="3390104733"/>
                  </a:ext>
                </a:extLst>
              </a:tr>
              <a:tr h="17609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</a:rPr>
                        <a:t>Patienten-Risiko</a:t>
                      </a:r>
                      <a:endParaRPr lang="de-DE" sz="180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kein Risikofaktor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Steady-state</a:t>
                      </a:r>
                      <a:r>
                        <a:rPr lang="de-DE" sz="1800" dirty="0">
                          <a:effectLst/>
                        </a:rPr>
                        <a:t> Hb ≥7-8 g/dl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Z.n</a:t>
                      </a:r>
                      <a:r>
                        <a:rPr lang="de-DE" sz="1800" dirty="0">
                          <a:effectLst/>
                        </a:rPr>
                        <a:t>. akutem </a:t>
                      </a:r>
                      <a:r>
                        <a:rPr lang="de-DE" sz="1800" dirty="0" err="1">
                          <a:effectLst/>
                        </a:rPr>
                        <a:t>Thoraxsyndrom</a:t>
                      </a:r>
                      <a:r>
                        <a:rPr lang="de-DE" sz="1800" dirty="0">
                          <a:effectLst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chronische </a:t>
                      </a:r>
                      <a:r>
                        <a:rPr lang="de-DE" sz="1800" dirty="0">
                          <a:effectLst/>
                        </a:rPr>
                        <a:t>Probleme,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häufige Schmerzkrisen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SCD-unabhängige kardiopulmonale Erkrankungen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Akutes </a:t>
                      </a:r>
                      <a:r>
                        <a:rPr lang="de-DE" sz="1800" dirty="0" err="1">
                          <a:effectLst/>
                        </a:rPr>
                        <a:t>Thoraxsyndrom</a:t>
                      </a:r>
                      <a:r>
                        <a:rPr lang="de-DE" sz="1800" dirty="0">
                          <a:effectLst/>
                        </a:rPr>
                        <a:t> innerhalb der letzten 6 Monate,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mehrfache </a:t>
                      </a:r>
                      <a:r>
                        <a:rPr lang="de-DE" sz="1800" dirty="0" err="1">
                          <a:effectLst/>
                        </a:rPr>
                        <a:t>Thoraxsyndrome</a:t>
                      </a:r>
                      <a:r>
                        <a:rPr lang="de-DE" sz="1800" dirty="0">
                          <a:effectLst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Schlaganfall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extLst>
                  <a:ext uri="{0D108BD9-81ED-4DB2-BD59-A6C34878D82A}">
                    <a16:rowId xmlns:a16="http://schemas.microsoft.com/office/drawing/2014/main" val="20854601"/>
                  </a:ext>
                </a:extLst>
              </a:tr>
              <a:tr h="114298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</a:rPr>
                        <a:t>Therapie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keine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Top-</a:t>
                      </a:r>
                      <a:r>
                        <a:rPr lang="de-DE" sz="1800" dirty="0" err="1">
                          <a:effectLst/>
                        </a:rPr>
                        <a:t>up</a:t>
                      </a:r>
                      <a:r>
                        <a:rPr lang="de-DE" sz="1800" dirty="0">
                          <a:effectLst/>
                        </a:rPr>
                        <a:t>-Transfusion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(Hb-Wert NICHT &gt;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10 g/dl) 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Austauschtransfusion mit Absenkung des </a:t>
                      </a:r>
                      <a:r>
                        <a:rPr lang="de-DE" sz="1800" dirty="0" err="1">
                          <a:effectLst/>
                        </a:rPr>
                        <a:t>HbS</a:t>
                      </a:r>
                      <a:r>
                        <a:rPr lang="de-DE" sz="1800" dirty="0">
                          <a:effectLst/>
                        </a:rPr>
                        <a:t>-Anteils auf &lt;30%</a:t>
                      </a:r>
                      <a:endParaRPr lang="de-DE" sz="1800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860" marR="62860" marT="0" marB="0"/>
                </a:tc>
                <a:extLst>
                  <a:ext uri="{0D108BD9-81ED-4DB2-BD59-A6C34878D82A}">
                    <a16:rowId xmlns:a16="http://schemas.microsoft.com/office/drawing/2014/main" val="301889565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638551" y="6242339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NIEMALS ambulante OP in Vollnarkose!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2" y="969815"/>
            <a:ext cx="3694811" cy="4681975"/>
          </a:xfrm>
          <a:prstGeom prst="rect">
            <a:avLst/>
          </a:prstGeom>
        </p:spPr>
      </p:pic>
      <p:sp>
        <p:nvSpPr>
          <p:cNvPr id="3" name="Flussdiagramm: Prozess 2"/>
          <p:cNvSpPr/>
          <p:nvPr/>
        </p:nvSpPr>
        <p:spPr>
          <a:xfrm rot="20443094">
            <a:off x="1538653" y="2778370"/>
            <a:ext cx="738554" cy="1934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818185" y="969815"/>
            <a:ext cx="6752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Austauschtransfusion</a:t>
            </a:r>
          </a:p>
          <a:p>
            <a:r>
              <a:rPr lang="de-DE" sz="2400" dirty="0" smtClean="0"/>
              <a:t>Ziel: Absenkung des </a:t>
            </a:r>
            <a:r>
              <a:rPr lang="de-DE" sz="2400" dirty="0" err="1" smtClean="0"/>
              <a:t>HbS</a:t>
            </a:r>
            <a:r>
              <a:rPr lang="de-DE" sz="2400" dirty="0" smtClean="0"/>
              <a:t> auf &lt;30%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Vor großen Operationen:</a:t>
            </a:r>
          </a:p>
          <a:p>
            <a:r>
              <a:rPr lang="de-DE" sz="2400" dirty="0" smtClean="0"/>
              <a:t>In Abstimmung mit Chirurgie, </a:t>
            </a:r>
            <a:r>
              <a:rPr lang="de-DE" sz="2400" dirty="0" err="1" smtClean="0"/>
              <a:t>Anästhesistie</a:t>
            </a:r>
            <a:r>
              <a:rPr lang="de-DE" sz="2400" dirty="0" smtClean="0"/>
              <a:t> und Transfusionsmedizin:</a:t>
            </a:r>
          </a:p>
          <a:p>
            <a:r>
              <a:rPr lang="de-DE" sz="2400" dirty="0" smtClean="0"/>
              <a:t>Austauschtransfusion unmittelbar vor der OP</a:t>
            </a:r>
          </a:p>
        </p:txBody>
      </p:sp>
    </p:spTree>
    <p:extLst>
      <p:ext uri="{BB962C8B-B14F-4D97-AF65-F5344CB8AC3E}">
        <p14:creationId xmlns:p14="http://schemas.microsoft.com/office/powerpoint/2010/main" val="30726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01" y="1553857"/>
            <a:ext cx="3810000" cy="31527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89760" y="300990"/>
            <a:ext cx="790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Im Krankenhaus immer dabei: der </a:t>
            </a:r>
            <a:r>
              <a:rPr lang="de-DE" sz="3600" dirty="0" err="1" smtClean="0"/>
              <a:t>Triflow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7762875" y="2581275"/>
            <a:ext cx="263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5x am Tag </a:t>
            </a:r>
          </a:p>
          <a:p>
            <a:r>
              <a:rPr lang="de-DE" sz="4000" dirty="0" smtClean="0"/>
              <a:t>5 Atemzüge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2705777" y="5313168"/>
            <a:ext cx="713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Kostet ca. 20 € in der Apotheke</a:t>
            </a:r>
          </a:p>
          <a:p>
            <a:r>
              <a:rPr lang="de-DE" sz="3600" b="1" dirty="0" smtClean="0">
                <a:solidFill>
                  <a:srgbClr val="FF0000"/>
                </a:solidFill>
              </a:rPr>
              <a:t>Gehört die </a:t>
            </a:r>
            <a:r>
              <a:rPr lang="de-DE" sz="3600" b="1" dirty="0" smtClean="0">
                <a:solidFill>
                  <a:srgbClr val="FF0000"/>
                </a:solidFill>
              </a:rPr>
              <a:t>Notfalltasche! 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1DA16-117E-0C6A-D77F-E520E48B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Familienplanung und Schwangerschaft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49" y="1304150"/>
            <a:ext cx="6716062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37328-699D-5A10-7758-F1646834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Genetische </a:t>
            </a:r>
            <a:r>
              <a:rPr lang="de-DE" dirty="0" smtClean="0"/>
              <a:t>Beratung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85CE1A-7E50-390E-24B0-01887DC3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 </a:t>
            </a:r>
            <a:r>
              <a:rPr lang="de-DE" dirty="0" smtClean="0"/>
              <a:t>der Familienplanung bzw. Schwangerschaft</a:t>
            </a:r>
            <a:endParaRPr lang="de-DE" dirty="0"/>
          </a:p>
          <a:p>
            <a:r>
              <a:rPr lang="de-DE" dirty="0"/>
              <a:t>Beide Partner</a:t>
            </a:r>
          </a:p>
          <a:p>
            <a:r>
              <a:rPr lang="de-DE" dirty="0" smtClean="0"/>
              <a:t>Lassen Sie sich das Testergebnis des Partners/der Partnerin zeigen! </a:t>
            </a:r>
            <a:r>
              <a:rPr lang="de-DE" dirty="0"/>
              <a:t>(Glauben heißt nicht wissen!)</a:t>
            </a:r>
          </a:p>
        </p:txBody>
      </p:sp>
    </p:spTree>
    <p:extLst>
      <p:ext uri="{BB962C8B-B14F-4D97-AF65-F5344CB8AC3E}">
        <p14:creationId xmlns:p14="http://schemas.microsoft.com/office/powerpoint/2010/main" val="15410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2761"/>
            <a:ext cx="10515600" cy="1325563"/>
          </a:xfrm>
        </p:spPr>
        <p:txBody>
          <a:bodyPr/>
          <a:lstStyle/>
          <a:p>
            <a:r>
              <a:rPr lang="de-DE" dirty="0" smtClean="0"/>
              <a:t>Wie hoch ist das Risiko für Ihr Kind?</a:t>
            </a:r>
            <a:endParaRPr lang="de-DE" dirty="0"/>
          </a:p>
        </p:txBody>
      </p:sp>
      <p:pic>
        <p:nvPicPr>
          <p:cNvPr id="5" name="Picture 2" descr="HbAA+S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58" y="1879599"/>
            <a:ext cx="605712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6" descr="HbSS+Hb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17141"/>
            <a:ext cx="5633030" cy="43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74171" y="5954721"/>
            <a:ext cx="533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Kind hat keine Sichelzellerkrankung, ist aber Träger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368625" y="5954721"/>
            <a:ext cx="441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Das Kind hat mit 50%iger Wahrscheinlichkeit </a:t>
            </a:r>
            <a:br>
              <a:rPr lang="de-DE" dirty="0" smtClean="0"/>
            </a:br>
            <a:r>
              <a:rPr lang="de-DE" dirty="0" smtClean="0"/>
              <a:t>eine Sichelzellerkrankung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096000" y="3733800"/>
            <a:ext cx="54864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8801100" y="1676112"/>
            <a:ext cx="1737112" cy="2185729"/>
            <a:chOff x="8801100" y="1676112"/>
            <a:chExt cx="1737112" cy="2185729"/>
          </a:xfrm>
        </p:grpSpPr>
        <p:sp>
          <p:nvSpPr>
            <p:cNvPr id="9" name="Textfeld 8"/>
            <p:cNvSpPr txBox="1"/>
            <p:nvPr/>
          </p:nvSpPr>
          <p:spPr>
            <a:xfrm>
              <a:off x="10162788" y="1676112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FF0000"/>
                  </a:solidFill>
                </a:rPr>
                <a:t>?</a:t>
              </a:r>
              <a:endParaRPr lang="de-DE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801100" y="1817141"/>
              <a:ext cx="1549400" cy="20447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519552" y="3772187"/>
            <a:ext cx="54864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1663700" y="1740447"/>
            <a:ext cx="1676362" cy="2171153"/>
            <a:chOff x="1663700" y="1740447"/>
            <a:chExt cx="1676362" cy="2171153"/>
          </a:xfrm>
        </p:grpSpPr>
        <p:sp>
          <p:nvSpPr>
            <p:cNvPr id="10" name="Textfeld 9"/>
            <p:cNvSpPr txBox="1"/>
            <p:nvPr/>
          </p:nvSpPr>
          <p:spPr>
            <a:xfrm>
              <a:off x="1663700" y="1740447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FF0000"/>
                  </a:solidFill>
                </a:rPr>
                <a:t>?</a:t>
              </a:r>
              <a:endParaRPr lang="de-DE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1663700" y="1968500"/>
              <a:ext cx="1676362" cy="19431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08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0" y="342370"/>
            <a:ext cx="10515600" cy="1325563"/>
          </a:xfrm>
        </p:spPr>
        <p:txBody>
          <a:bodyPr/>
          <a:lstStyle/>
          <a:p>
            <a:r>
              <a:rPr lang="de-DE" dirty="0" smtClean="0"/>
              <a:t>Was steht im Mutterpass?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16" y="0"/>
            <a:ext cx="5282084" cy="63176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061" y="1746603"/>
            <a:ext cx="3248478" cy="30865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35" y="2051266"/>
            <a:ext cx="2362530" cy="19528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03732" y="5980811"/>
            <a:ext cx="978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Regelmäßige Kontrollen werden dokumentiert.</a:t>
            </a:r>
          </a:p>
          <a:p>
            <a:r>
              <a:rPr lang="de-DE" sz="2400" b="1" dirty="0" smtClean="0"/>
              <a:t>Achtung: Schwangere mit SCD sollen doppelt so häufig kontrolliert werden!</a:t>
            </a:r>
            <a:endParaRPr lang="de-DE" sz="2400" b="1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3443061" y="4584700"/>
            <a:ext cx="2970439" cy="1104900"/>
          </a:xfrm>
          <a:prstGeom prst="wedgeRoundRectCallout">
            <a:avLst>
              <a:gd name="adj1" fmla="val 8847"/>
              <a:gd name="adj2" fmla="val -1874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Hier bitte sog. erweiterte </a:t>
            </a:r>
            <a:r>
              <a:rPr lang="de-DE" dirty="0" smtClean="0"/>
              <a:t>Blutgruppe </a:t>
            </a:r>
            <a:r>
              <a:rPr lang="de-DE" dirty="0" smtClean="0"/>
              <a:t>eintragen</a:t>
            </a:r>
            <a:endParaRPr lang="de-DE" dirty="0"/>
          </a:p>
        </p:txBody>
      </p:sp>
      <p:sp>
        <p:nvSpPr>
          <p:cNvPr id="8" name="Explosion 1 7"/>
          <p:cNvSpPr/>
          <p:nvPr/>
        </p:nvSpPr>
        <p:spPr>
          <a:xfrm rot="20778152">
            <a:off x="2638995" y="893330"/>
            <a:ext cx="6467475" cy="4530977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… und spätestens jetzt </a:t>
            </a:r>
            <a:r>
              <a:rPr lang="de-DE" sz="2400" b="1" dirty="0" err="1"/>
              <a:t>Parvovirus</a:t>
            </a:r>
            <a:r>
              <a:rPr lang="de-DE" sz="2400" b="1" dirty="0"/>
              <a:t> B19 testen lassen…</a:t>
            </a:r>
          </a:p>
        </p:txBody>
      </p:sp>
    </p:spTree>
    <p:extLst>
      <p:ext uri="{BB962C8B-B14F-4D97-AF65-F5344CB8AC3E}">
        <p14:creationId xmlns:p14="http://schemas.microsoft.com/office/powerpoint/2010/main" val="41798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F8C35-4B2A-42D4-8337-F83A7D1B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9" y="245622"/>
            <a:ext cx="11373038" cy="719813"/>
          </a:xfrm>
        </p:spPr>
        <p:txBody>
          <a:bodyPr/>
          <a:lstStyle/>
          <a:p>
            <a:r>
              <a:rPr lang="de-DE" dirty="0"/>
              <a:t>Was ist das Problem </a:t>
            </a:r>
            <a:r>
              <a:rPr lang="de-DE" dirty="0" smtClean="0"/>
              <a:t>der </a:t>
            </a:r>
            <a:r>
              <a:rPr lang="de-DE" dirty="0" err="1"/>
              <a:t>Vasoocclusiven</a:t>
            </a:r>
            <a:r>
              <a:rPr lang="de-DE" dirty="0"/>
              <a:t> Krisen?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CFC8685-1B70-4A94-BC5B-729764A03EAC}"/>
              </a:ext>
            </a:extLst>
          </p:cNvPr>
          <p:cNvSpPr txBox="1">
            <a:spLocks/>
          </p:cNvSpPr>
          <p:nvPr/>
        </p:nvSpPr>
        <p:spPr>
          <a:xfrm>
            <a:off x="611029" y="1781485"/>
            <a:ext cx="10812216" cy="457081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marL="228531" indent="-228531" defTabSz="914126">
              <a:spcBef>
                <a:spcPts val="1200"/>
              </a:spcBef>
              <a:defRPr/>
            </a:pPr>
            <a:endParaRPr lang="de-DE" sz="2399" b="1" dirty="0"/>
          </a:p>
          <a:p>
            <a:pPr marL="228531" indent="-228531" defTabSz="914126">
              <a:spcBef>
                <a:spcPts val="1200"/>
              </a:spcBef>
              <a:buFont typeface="Trebuchet MS" panose="020B0603020202020204" pitchFamily="34" charset="0"/>
              <a:buChar char="•"/>
              <a:defRPr/>
            </a:pPr>
            <a:endParaRPr lang="de-DE" sz="1999" dirty="0"/>
          </a:p>
          <a:p>
            <a:pPr marL="228531" indent="-228531" defTabSz="914126">
              <a:spcBef>
                <a:spcPts val="1200"/>
              </a:spcBef>
              <a:buFont typeface="Trebuchet MS" panose="020B0603020202020204" pitchFamily="34" charset="0"/>
              <a:buChar char="•"/>
              <a:defRPr/>
            </a:pPr>
            <a:endParaRPr lang="de-DE" sz="1999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FE2C22-5133-F744-808D-2A938BD7F446}"/>
              </a:ext>
            </a:extLst>
          </p:cNvPr>
          <p:cNvSpPr txBox="1">
            <a:spLocks/>
          </p:cNvSpPr>
          <p:nvPr/>
        </p:nvSpPr>
        <p:spPr>
          <a:xfrm>
            <a:off x="815640" y="1333363"/>
            <a:ext cx="10222513" cy="2600436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marL="457200" indent="-457200" defTabSz="914126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799" dirty="0"/>
              <a:t>Schmerzen</a:t>
            </a:r>
          </a:p>
          <a:p>
            <a:pPr marL="457200" indent="-457200" defTabSz="914126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799" dirty="0"/>
              <a:t>Irreversible Gewebeschädigung</a:t>
            </a:r>
          </a:p>
          <a:p>
            <a:pPr marL="457200" indent="-457200" defTabSz="914126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799" dirty="0" smtClean="0"/>
              <a:t>Multi-Organ-Schädigung</a:t>
            </a:r>
            <a:endParaRPr lang="de-DE" sz="2799" dirty="0"/>
          </a:p>
          <a:p>
            <a:pPr marL="457200" indent="-457200" defTabSz="914126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799" dirty="0" smtClean="0"/>
              <a:t>Erhöhte Sterblichkeit</a:t>
            </a:r>
            <a:endParaRPr lang="de-DE" sz="2799" dirty="0"/>
          </a:p>
          <a:p>
            <a:pPr marL="228531" indent="-228531" defTabSz="914126">
              <a:spcBef>
                <a:spcPts val="1200"/>
              </a:spcBef>
              <a:defRPr/>
            </a:pPr>
            <a:endParaRPr lang="de-DE" sz="2799" b="1" dirty="0"/>
          </a:p>
          <a:p>
            <a:pPr marL="228531" indent="-228531" defTabSz="914126">
              <a:spcBef>
                <a:spcPts val="1200"/>
              </a:spcBef>
              <a:buFont typeface="Trebuchet MS" panose="020B0603020202020204" pitchFamily="34" charset="0"/>
              <a:buChar char="•"/>
              <a:defRPr/>
            </a:pPr>
            <a:endParaRPr lang="de-DE" sz="2799" dirty="0"/>
          </a:p>
          <a:p>
            <a:pPr marL="228531" indent="-228531" defTabSz="914126">
              <a:spcBef>
                <a:spcPts val="1200"/>
              </a:spcBef>
              <a:buFont typeface="Trebuchet MS" panose="020B0603020202020204" pitchFamily="34" charset="0"/>
              <a:buChar char="•"/>
              <a:defRPr/>
            </a:pPr>
            <a:endParaRPr lang="de-DE" sz="2799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80472" y="4170937"/>
            <a:ext cx="10336428" cy="2603869"/>
            <a:chOff x="815640" y="3845629"/>
            <a:chExt cx="10336428" cy="2603869"/>
          </a:xfrm>
        </p:grpSpPr>
        <p:pic>
          <p:nvPicPr>
            <p:cNvPr id="9" name="Grafik 8" descr="Baby">
              <a:extLst>
                <a:ext uri="{FF2B5EF4-FFF2-40B4-BE49-F238E27FC236}">
                  <a16:creationId xmlns:a16="http://schemas.microsoft.com/office/drawing/2014/main" id="{947C8593-C587-8D41-81FE-52901ADC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5640" y="4460484"/>
              <a:ext cx="743629" cy="743629"/>
            </a:xfrm>
            <a:prstGeom prst="rect">
              <a:avLst/>
            </a:prstGeom>
          </p:spPr>
        </p:pic>
        <p:pic>
          <p:nvPicPr>
            <p:cNvPr id="11" name="Grafik 10" descr="Baby krabbelnd">
              <a:extLst>
                <a:ext uri="{FF2B5EF4-FFF2-40B4-BE49-F238E27FC236}">
                  <a16:creationId xmlns:a16="http://schemas.microsoft.com/office/drawing/2014/main" id="{2E667FDD-6441-1346-B2CB-C91C4BFC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9175" y="4488695"/>
              <a:ext cx="768392" cy="768392"/>
            </a:xfrm>
            <a:prstGeom prst="rect">
              <a:avLst/>
            </a:prstGeom>
          </p:spPr>
        </p:pic>
        <p:pic>
          <p:nvPicPr>
            <p:cNvPr id="13" name="Grafik 12" descr="Kind mit Ballon">
              <a:extLst>
                <a:ext uri="{FF2B5EF4-FFF2-40B4-BE49-F238E27FC236}">
                  <a16:creationId xmlns:a16="http://schemas.microsoft.com/office/drawing/2014/main" id="{33F2F5D3-D502-F546-A176-BA0877349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91354" y="4076476"/>
              <a:ext cx="1039909" cy="1039909"/>
            </a:xfrm>
            <a:prstGeom prst="rect">
              <a:avLst/>
            </a:prstGeom>
          </p:spPr>
        </p:pic>
        <p:pic>
          <p:nvPicPr>
            <p:cNvPr id="15" name="Grafik 14" descr="Mann">
              <a:extLst>
                <a:ext uri="{FF2B5EF4-FFF2-40B4-BE49-F238E27FC236}">
                  <a16:creationId xmlns:a16="http://schemas.microsoft.com/office/drawing/2014/main" id="{954A1475-C64A-1F45-BC8A-4FE2600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55337" y="4206853"/>
              <a:ext cx="914162" cy="914162"/>
            </a:xfrm>
            <a:prstGeom prst="rect">
              <a:avLst/>
            </a:prstGeom>
          </p:spPr>
        </p:pic>
        <p:pic>
          <p:nvPicPr>
            <p:cNvPr id="17" name="Grafik 16" descr="Mann und Frau">
              <a:extLst>
                <a:ext uri="{FF2B5EF4-FFF2-40B4-BE49-F238E27FC236}">
                  <a16:creationId xmlns:a16="http://schemas.microsoft.com/office/drawing/2014/main" id="{4EFAF931-E5CF-9742-909A-C8FE4BD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17137" y="4004440"/>
              <a:ext cx="1183983" cy="1183983"/>
            </a:xfrm>
            <a:prstGeom prst="rect">
              <a:avLst/>
            </a:prstGeom>
          </p:spPr>
        </p:pic>
        <p:pic>
          <p:nvPicPr>
            <p:cNvPr id="19" name="Grafik 18" descr="Schwangere Frau">
              <a:extLst>
                <a:ext uri="{FF2B5EF4-FFF2-40B4-BE49-F238E27FC236}">
                  <a16:creationId xmlns:a16="http://schemas.microsoft.com/office/drawing/2014/main" id="{5A83C83D-3D57-904A-AE5B-F694F879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5104" y="4101644"/>
              <a:ext cx="964497" cy="964497"/>
            </a:xfrm>
            <a:prstGeom prst="rect">
              <a:avLst/>
            </a:prstGeom>
          </p:spPr>
        </p:pic>
        <p:pic>
          <p:nvPicPr>
            <p:cNvPr id="21" name="Grafik 20" descr="Mann mit Stock">
              <a:extLst>
                <a:ext uri="{FF2B5EF4-FFF2-40B4-BE49-F238E27FC236}">
                  <a16:creationId xmlns:a16="http://schemas.microsoft.com/office/drawing/2014/main" id="{20997437-EA7E-1C44-BFB4-0BD50A62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76370" y="4108582"/>
              <a:ext cx="975698" cy="975698"/>
            </a:xfrm>
            <a:prstGeom prst="rect">
              <a:avLst/>
            </a:prstGeom>
          </p:spPr>
        </p:pic>
        <p:pic>
          <p:nvPicPr>
            <p:cNvPr id="23" name="Grafik 22" descr="Mann mit Baby">
              <a:extLst>
                <a:ext uri="{FF2B5EF4-FFF2-40B4-BE49-F238E27FC236}">
                  <a16:creationId xmlns:a16="http://schemas.microsoft.com/office/drawing/2014/main" id="{C089E9A7-A170-C843-A239-62A13DB50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900795" y="4065275"/>
              <a:ext cx="975698" cy="975698"/>
            </a:xfrm>
            <a:prstGeom prst="rect">
              <a:avLst/>
            </a:prstGeom>
          </p:spPr>
        </p:pic>
        <p:pic>
          <p:nvPicPr>
            <p:cNvPr id="25" name="Grafik 24" descr="Person im Rollstuhl">
              <a:extLst>
                <a:ext uri="{FF2B5EF4-FFF2-40B4-BE49-F238E27FC236}">
                  <a16:creationId xmlns:a16="http://schemas.microsoft.com/office/drawing/2014/main" id="{9019337E-1119-5042-8B4A-2B745C57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719449" y="5300626"/>
              <a:ext cx="914162" cy="914162"/>
            </a:xfrm>
            <a:prstGeom prst="rect">
              <a:avLst/>
            </a:prstGeom>
          </p:spPr>
        </p:pic>
        <p:pic>
          <p:nvPicPr>
            <p:cNvPr id="27" name="Grafik 26" descr="Grabstein">
              <a:extLst>
                <a:ext uri="{FF2B5EF4-FFF2-40B4-BE49-F238E27FC236}">
                  <a16:creationId xmlns:a16="http://schemas.microsoft.com/office/drawing/2014/main" id="{D828FF07-6131-8F49-8799-4630EA915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367780" y="5535336"/>
              <a:ext cx="914162" cy="914162"/>
            </a:xfrm>
            <a:prstGeom prst="rect">
              <a:avLst/>
            </a:prstGeom>
          </p:spPr>
        </p:pic>
        <p:pic>
          <p:nvPicPr>
            <p:cNvPr id="32" name="Grafik 31" descr="Tanz">
              <a:extLst>
                <a:ext uri="{FF2B5EF4-FFF2-40B4-BE49-F238E27FC236}">
                  <a16:creationId xmlns:a16="http://schemas.microsoft.com/office/drawing/2014/main" id="{7B024D47-EC91-9E48-9C74-21400464F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507227" y="4240313"/>
              <a:ext cx="948110" cy="948110"/>
            </a:xfrm>
            <a:prstGeom prst="rect">
              <a:avLst/>
            </a:prstGeom>
          </p:spPr>
        </p:pic>
        <p:pic>
          <p:nvPicPr>
            <p:cNvPr id="34" name="Grafik 33" descr="Gehen">
              <a:extLst>
                <a:ext uri="{FF2B5EF4-FFF2-40B4-BE49-F238E27FC236}">
                  <a16:creationId xmlns:a16="http://schemas.microsoft.com/office/drawing/2014/main" id="{96615DE9-2122-B546-9B16-E50ADD88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66376" y="4108582"/>
              <a:ext cx="1018336" cy="1018336"/>
            </a:xfrm>
            <a:prstGeom prst="rect">
              <a:avLst/>
            </a:prstGeom>
          </p:spPr>
        </p:pic>
        <p:pic>
          <p:nvPicPr>
            <p:cNvPr id="36" name="Grafik 35" descr="Klassenzimmer">
              <a:extLst>
                <a:ext uri="{FF2B5EF4-FFF2-40B4-BE49-F238E27FC236}">
                  <a16:creationId xmlns:a16="http://schemas.microsoft.com/office/drawing/2014/main" id="{4406E465-13DF-0847-B6DB-CF7D098F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99552" y="3845629"/>
              <a:ext cx="1299877" cy="1299877"/>
            </a:xfrm>
            <a:prstGeom prst="rect">
              <a:avLst/>
            </a:prstGeom>
          </p:spPr>
        </p:pic>
        <p:sp>
          <p:nvSpPr>
            <p:cNvPr id="3" name="Eingebuchteter Richtungspfeil 2">
              <a:extLst>
                <a:ext uri="{FF2B5EF4-FFF2-40B4-BE49-F238E27FC236}">
                  <a16:creationId xmlns:a16="http://schemas.microsoft.com/office/drawing/2014/main" id="{4FBD89E6-C04C-284D-8208-111B3786A503}"/>
                </a:ext>
              </a:extLst>
            </p:cNvPr>
            <p:cNvSpPr/>
            <p:nvPr/>
          </p:nvSpPr>
          <p:spPr bwMode="gray">
            <a:xfrm rot="1237400">
              <a:off x="4804434" y="5431249"/>
              <a:ext cx="215968" cy="284119"/>
            </a:xfrm>
            <a:prstGeom prst="chevron">
              <a:avLst/>
            </a:prstGeom>
            <a:solidFill>
              <a:srgbClr val="DA291C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1" tIns="35991" rIns="71981" bIns="35991" rtlCol="0" anchor="ctr"/>
            <a:lstStyle/>
            <a:p>
              <a:pPr algn="ctr"/>
              <a:endParaRPr lang="de-DE" sz="1799" dirty="0" err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Eingebuchteter Richtungspfeil 21">
              <a:extLst>
                <a:ext uri="{FF2B5EF4-FFF2-40B4-BE49-F238E27FC236}">
                  <a16:creationId xmlns:a16="http://schemas.microsoft.com/office/drawing/2014/main" id="{325A7098-1E7C-A547-9DEE-A5E46A2642EB}"/>
                </a:ext>
              </a:extLst>
            </p:cNvPr>
            <p:cNvSpPr/>
            <p:nvPr/>
          </p:nvSpPr>
          <p:spPr bwMode="gray">
            <a:xfrm rot="1237400">
              <a:off x="5334622" y="5589746"/>
              <a:ext cx="215968" cy="284119"/>
            </a:xfrm>
            <a:prstGeom prst="chevron">
              <a:avLst/>
            </a:prstGeom>
            <a:solidFill>
              <a:srgbClr val="DA291C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1" tIns="35991" rIns="71981" bIns="35991" rtlCol="0" anchor="ctr"/>
            <a:lstStyle/>
            <a:p>
              <a:pPr algn="ctr"/>
              <a:endParaRPr lang="de-DE" sz="1799" dirty="0" err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Eingebuchteter Richtungspfeil 23">
              <a:extLst>
                <a:ext uri="{FF2B5EF4-FFF2-40B4-BE49-F238E27FC236}">
                  <a16:creationId xmlns:a16="http://schemas.microsoft.com/office/drawing/2014/main" id="{82142B09-E39B-5D40-BA67-7820F0A3CC2C}"/>
                </a:ext>
              </a:extLst>
            </p:cNvPr>
            <p:cNvSpPr/>
            <p:nvPr/>
          </p:nvSpPr>
          <p:spPr bwMode="gray">
            <a:xfrm rot="249485">
              <a:off x="6915820" y="5850358"/>
              <a:ext cx="215968" cy="284119"/>
            </a:xfrm>
            <a:prstGeom prst="chevron">
              <a:avLst/>
            </a:prstGeom>
            <a:solidFill>
              <a:srgbClr val="DA291C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1" tIns="35991" rIns="71981" bIns="35991" rtlCol="0" anchor="ctr"/>
            <a:lstStyle/>
            <a:p>
              <a:pPr algn="ctr"/>
              <a:endParaRPr lang="de-DE" sz="1799" dirty="0" err="1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15712" y="888877"/>
            <a:ext cx="5114987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Transfusionen, Eisenhaushalt etc.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72775" cy="4351338"/>
          </a:xfrm>
        </p:spPr>
        <p:txBody>
          <a:bodyPr>
            <a:normAutofit/>
          </a:bodyPr>
          <a:lstStyle/>
          <a:p>
            <a:r>
              <a:rPr lang="de-DE" dirty="0" smtClean="0"/>
              <a:t>Das Baby bildet selbst Blut</a:t>
            </a:r>
          </a:p>
          <a:p>
            <a:r>
              <a:rPr lang="de-DE" dirty="0" smtClean="0"/>
              <a:t>Transfusionen </a:t>
            </a:r>
            <a:endParaRPr lang="de-DE" dirty="0" smtClean="0"/>
          </a:p>
          <a:p>
            <a:pPr lvl="1"/>
            <a:r>
              <a:rPr lang="de-DE" dirty="0" smtClean="0"/>
              <a:t>wenn </a:t>
            </a:r>
            <a:r>
              <a:rPr lang="de-DE" dirty="0" smtClean="0"/>
              <a:t>die Mutter Anämie-Symptome hat (Schwäche, Herzrasen, Ohnmacht</a:t>
            </a:r>
            <a:r>
              <a:rPr lang="de-DE" dirty="0" smtClean="0"/>
              <a:t>…)</a:t>
            </a:r>
          </a:p>
          <a:p>
            <a:pPr lvl="1"/>
            <a:r>
              <a:rPr lang="de-DE" dirty="0" smtClean="0"/>
              <a:t>Bei SCD-Symptomen/Notfällen (ATS, Schmerzen …)</a:t>
            </a:r>
            <a:endParaRPr lang="de-DE" dirty="0" smtClean="0"/>
          </a:p>
          <a:p>
            <a:r>
              <a:rPr lang="de-DE" dirty="0" smtClean="0"/>
              <a:t>Keine Transfusion über 10 g/dl (!!)</a:t>
            </a:r>
          </a:p>
          <a:p>
            <a:r>
              <a:rPr lang="de-DE" dirty="0" smtClean="0"/>
              <a:t>Während </a:t>
            </a:r>
            <a:r>
              <a:rPr lang="de-DE" dirty="0" smtClean="0"/>
              <a:t>der Schwangerschaft und Stillzeit geht das Eisen der Mutter in den Körper des </a:t>
            </a:r>
            <a:r>
              <a:rPr lang="de-DE" dirty="0" err="1" smtClean="0"/>
              <a:t>Babies</a:t>
            </a:r>
            <a:r>
              <a:rPr lang="de-DE" dirty="0" smtClean="0"/>
              <a:t>: auf Eisenmangel achten</a:t>
            </a:r>
          </a:p>
          <a:p>
            <a:r>
              <a:rPr lang="de-DE" dirty="0"/>
              <a:t>Während der Geburt kann ein Blutverlust auftreten</a:t>
            </a:r>
          </a:p>
          <a:p>
            <a:r>
              <a:rPr lang="de-DE" dirty="0" smtClean="0"/>
              <a:t>Folsäure </a:t>
            </a:r>
            <a:r>
              <a:rPr lang="de-DE" dirty="0" smtClean="0"/>
              <a:t>einnehmen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1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1DA16-117E-0C6A-D77F-E520E48B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Entbindung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30983-BFA7-A757-8E49-BD0310F0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8815" cy="4596199"/>
          </a:xfrm>
        </p:spPr>
        <p:txBody>
          <a:bodyPr/>
          <a:lstStyle/>
          <a:p>
            <a:r>
              <a:rPr lang="de-DE" dirty="0" smtClean="0"/>
              <a:t>Sollte v.a. nach geburtshilflichen Kriterien entschieden werden</a:t>
            </a:r>
          </a:p>
          <a:p>
            <a:r>
              <a:rPr lang="de-DE" dirty="0" smtClean="0"/>
              <a:t>Unbedingt auf ausreichende Flüssigkeitszufuhr achten</a:t>
            </a:r>
            <a:br>
              <a:rPr lang="de-DE" dirty="0" smtClean="0"/>
            </a:br>
            <a:r>
              <a:rPr lang="de-DE" dirty="0" smtClean="0"/>
              <a:t>Achtung: eine Geburt ist anstrengend und manchmal tritt Übelkeit auf</a:t>
            </a:r>
            <a:endParaRPr lang="de-DE" dirty="0" smtClean="0"/>
          </a:p>
          <a:p>
            <a:r>
              <a:rPr lang="de-DE" dirty="0" smtClean="0"/>
              <a:t>Falls Entbindung per Kaiserschnitt: für 6 Wochen Blutverdünnung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808" y="3648808"/>
            <a:ext cx="3209192" cy="32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e das Gehirn Gelerntes bewertet - Gesundheit - derStandard.de › Wissen  und Gesellsch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64" y="2229303"/>
            <a:ext cx="2624447" cy="35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414261-4E40-4CA3-A3E2-31CD50BE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25" y="16045"/>
            <a:ext cx="10515600" cy="1325563"/>
          </a:xfrm>
        </p:spPr>
        <p:txBody>
          <a:bodyPr/>
          <a:lstStyle/>
          <a:p>
            <a:r>
              <a:rPr lang="de-DE" dirty="0" smtClean="0"/>
              <a:t>Gehirn </a:t>
            </a:r>
            <a:r>
              <a:rPr lang="de-DE" dirty="0" smtClean="0"/>
              <a:t>und Sichelzellerkrankung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329940" y="3277490"/>
            <a:ext cx="3329174" cy="1407397"/>
          </a:xfrm>
          <a:prstGeom prst="wedgeRoundRectCallout">
            <a:avLst>
              <a:gd name="adj1" fmla="val 98308"/>
              <a:gd name="adj2" fmla="val -2107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Blutung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Keine gezielte Prävention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Aber Bluthochdruckoptimierung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29940" y="1151906"/>
            <a:ext cx="4004554" cy="1941588"/>
          </a:xfrm>
          <a:prstGeom prst="wedgeRoundRectCallout">
            <a:avLst>
              <a:gd name="adj1" fmla="val 68910"/>
              <a:gd name="adj2" fmla="val 3472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Ischämischer Insult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Kommt die TCD für Erwachsene?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Konsequente HU-Therapie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Therapie im Zentrum/</a:t>
            </a:r>
            <a:r>
              <a:rPr lang="de-DE" sz="1400" dirty="0" err="1" smtClean="0">
                <a:solidFill>
                  <a:schemeClr val="tx1"/>
                </a:solidFill>
              </a:rPr>
              <a:t>Stroke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unit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Sofortiger Austausch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Lysetherapie</a:t>
            </a:r>
            <a:r>
              <a:rPr lang="de-DE" sz="1400" dirty="0" smtClean="0">
                <a:solidFill>
                  <a:schemeClr val="tx1"/>
                </a:solidFill>
              </a:rPr>
              <a:t> abwägen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Dünne Datenlage für Erwachsene!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8498707" y="2933734"/>
            <a:ext cx="2989385" cy="1034927"/>
          </a:xfrm>
          <a:prstGeom prst="wedgeRoundRectCallout">
            <a:avLst>
              <a:gd name="adj1" fmla="val -109529"/>
              <a:gd name="adj2" fmla="val 6782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Diabetes/Überwicht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Gewichtsreduktion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Diabetes optimieren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8498707" y="1711839"/>
            <a:ext cx="2553118" cy="1034927"/>
          </a:xfrm>
          <a:prstGeom prst="wedgeRoundRectCallout">
            <a:avLst>
              <a:gd name="adj1" fmla="val -107414"/>
              <a:gd name="adj2" fmla="val 8959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Nikotinabusus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Bei SCD komplett weglassen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248515" y="4868883"/>
            <a:ext cx="3366330" cy="1899120"/>
          </a:xfrm>
          <a:prstGeom prst="wedgeRoundRectCallout">
            <a:avLst>
              <a:gd name="adj1" fmla="val 49864"/>
              <a:gd name="adj2" fmla="val -20126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Und die Psyche?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Schmerzen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Nicht-SCD-Belastungen?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SCD und soziales Umfeld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Chronische Erkrankung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8472591" y="5289917"/>
            <a:ext cx="2410613" cy="1034927"/>
          </a:xfrm>
          <a:prstGeom prst="wedgeRoundRectCallout">
            <a:avLst>
              <a:gd name="adj1" fmla="val -118984"/>
              <a:gd name="adj2" fmla="val -7138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Herzrhythmusstörung</a:t>
            </a:r>
          </a:p>
        </p:txBody>
      </p:sp>
      <p:sp>
        <p:nvSpPr>
          <p:cNvPr id="19" name="Abgerundete rechteckige Legende 18"/>
          <p:cNvSpPr/>
          <p:nvPr/>
        </p:nvSpPr>
        <p:spPr>
          <a:xfrm>
            <a:off x="8446475" y="4181164"/>
            <a:ext cx="2989385" cy="1034927"/>
          </a:xfrm>
          <a:prstGeom prst="wedgeRoundRectCallout">
            <a:avLst>
              <a:gd name="adj1" fmla="val -109132"/>
              <a:gd name="adj2" fmla="val -2626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Nierenschädigung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Konsequente Überwachung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Optimierung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051363" y="6398671"/>
            <a:ext cx="28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Der Standard </a:t>
            </a:r>
            <a:endParaRPr lang="de-DE" dirty="0"/>
          </a:p>
        </p:txBody>
      </p:sp>
      <p:sp>
        <p:nvSpPr>
          <p:cNvPr id="14" name="Abgerundete rechteckige Legende 13"/>
          <p:cNvSpPr/>
          <p:nvPr/>
        </p:nvSpPr>
        <p:spPr>
          <a:xfrm>
            <a:off x="8419606" y="446906"/>
            <a:ext cx="3455719" cy="1034927"/>
          </a:xfrm>
          <a:prstGeom prst="wedgeRoundRectCallout">
            <a:avLst>
              <a:gd name="adj1" fmla="val -105587"/>
              <a:gd name="adj2" fmla="val 1569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Bluthochdruck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Ziel: &lt;140/90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Wenn Albuminurie: &lt;130/80</a:t>
            </a:r>
          </a:p>
        </p:txBody>
      </p:sp>
    </p:spTree>
    <p:extLst>
      <p:ext uri="{BB962C8B-B14F-4D97-AF65-F5344CB8AC3E}">
        <p14:creationId xmlns:p14="http://schemas.microsoft.com/office/powerpoint/2010/main" val="4963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84" y="3065197"/>
            <a:ext cx="3480696" cy="19491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414261-4E40-4CA3-A3E2-31CD50BE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32" y="113231"/>
            <a:ext cx="10515600" cy="1325563"/>
          </a:xfrm>
        </p:spPr>
        <p:txBody>
          <a:bodyPr/>
          <a:lstStyle/>
          <a:p>
            <a:r>
              <a:rPr lang="de-DE" dirty="0" smtClean="0"/>
              <a:t>Herz </a:t>
            </a:r>
            <a:r>
              <a:rPr lang="de-DE" dirty="0" smtClean="0"/>
              <a:t>und Sichelzellerkrankung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348944" y="1312051"/>
            <a:ext cx="3329174" cy="1407397"/>
          </a:xfrm>
          <a:prstGeom prst="wedgeRoundRectCallout">
            <a:avLst>
              <a:gd name="adj1" fmla="val 69772"/>
              <a:gd name="adj2" fmla="val 1038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Eisenüberladung durch Transfusionen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Transfusionsprogramm notwendig?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Chelationstherapie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Bei Transfusion regelmäßige Kontrollen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22399" y="3318081"/>
            <a:ext cx="3455719" cy="1034927"/>
          </a:xfrm>
          <a:prstGeom prst="wedgeRoundRectCallout">
            <a:avLst>
              <a:gd name="adj1" fmla="val 79636"/>
              <a:gd name="adj2" fmla="val -942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Bluthochdruck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Ziel: &lt;140/90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Wenn Albuminurie: &lt;130/80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8446476" y="2808888"/>
            <a:ext cx="2989385" cy="1034927"/>
          </a:xfrm>
          <a:prstGeom prst="wedgeRoundRectCallout">
            <a:avLst>
              <a:gd name="adj1" fmla="val -109529"/>
              <a:gd name="adj2" fmla="val 6782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Diabetes/Überwicht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Gewichtsreduktion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Diabetes optimieren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8434600" y="1343510"/>
            <a:ext cx="2553118" cy="1034927"/>
          </a:xfrm>
          <a:prstGeom prst="wedgeRoundRectCallout">
            <a:avLst>
              <a:gd name="adj1" fmla="val -120903"/>
              <a:gd name="adj2" fmla="val 16532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Nikotinabusus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Bei SCD komplett weglassen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222399" y="4528623"/>
            <a:ext cx="2989385" cy="1034927"/>
          </a:xfrm>
          <a:prstGeom prst="wedgeRoundRectCallout">
            <a:avLst>
              <a:gd name="adj1" fmla="val 95945"/>
              <a:gd name="adj2" fmla="val -9089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Pulmonaler Bluthochdruck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Linksherz-Schwäche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1363371" y="5830357"/>
            <a:ext cx="2410613" cy="822103"/>
          </a:xfrm>
          <a:prstGeom prst="wedgeRoundRectCallout">
            <a:avLst>
              <a:gd name="adj1" fmla="val 102205"/>
              <a:gd name="adj2" fmla="val -17069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Herzrhythmusstörung</a:t>
            </a:r>
          </a:p>
        </p:txBody>
      </p:sp>
      <p:sp>
        <p:nvSpPr>
          <p:cNvPr id="19" name="Abgerundete rechteckige Legende 18"/>
          <p:cNvSpPr/>
          <p:nvPr/>
        </p:nvSpPr>
        <p:spPr>
          <a:xfrm>
            <a:off x="8446475" y="4181164"/>
            <a:ext cx="2989385" cy="1034927"/>
          </a:xfrm>
          <a:prstGeom prst="wedgeRoundRectCallout">
            <a:avLst>
              <a:gd name="adj1" fmla="val -109132"/>
              <a:gd name="adj2" fmla="val -2626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Nierenschädigung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Konsequente Überwachung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Optimierung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466999" y="6398671"/>
            <a:ext cx="24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</a:t>
            </a:r>
            <a:r>
              <a:rPr lang="de-DE" dirty="0" err="1" smtClean="0"/>
              <a:t>Onmeda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2" name="Abgerundete rechteckige Legende 21"/>
          <p:cNvSpPr/>
          <p:nvPr/>
        </p:nvSpPr>
        <p:spPr>
          <a:xfrm>
            <a:off x="4595752" y="5553441"/>
            <a:ext cx="4631376" cy="1214562"/>
          </a:xfrm>
          <a:prstGeom prst="wedgeRoundRectCallout">
            <a:avLst>
              <a:gd name="adj1" fmla="val -30027"/>
              <a:gd name="adj2" fmla="val -11554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Herzinsuffizienz (=schwäche)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Im Alter bei vielen Pat. mit Hämolyse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Voxelotor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0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4261-4E40-4CA3-A3E2-31CD50BE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32" y="113231"/>
            <a:ext cx="10515600" cy="1325563"/>
          </a:xfrm>
        </p:spPr>
        <p:txBody>
          <a:bodyPr/>
          <a:lstStyle/>
          <a:p>
            <a:r>
              <a:rPr lang="de-DE" dirty="0" smtClean="0"/>
              <a:t>Leber und Sichelzellerkrankung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43" y="2988652"/>
            <a:ext cx="2466975" cy="184785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439615" y="1690688"/>
            <a:ext cx="2989385" cy="1034927"/>
          </a:xfrm>
          <a:prstGeom prst="wedgeRoundRectCallout">
            <a:avLst>
              <a:gd name="adj1" fmla="val 92030"/>
              <a:gd name="adj2" fmla="val 13481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Virushepatitis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Hepatitis-B-Impfung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Kondome benutzen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Transfusion regelmäßige Kontrollen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745523" y="1438795"/>
            <a:ext cx="2989385" cy="1159608"/>
          </a:xfrm>
          <a:prstGeom prst="wedgeRoundRectCallout">
            <a:avLst>
              <a:gd name="adj1" fmla="val -6500"/>
              <a:gd name="adj2" fmla="val 12633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Eisenüberladung durch Transfusionen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Transfusionsprogramm notwendig?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Chelationstherapie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Transfusion regelmäßige Kontrollen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7051431" y="1549972"/>
            <a:ext cx="2989385" cy="1034927"/>
          </a:xfrm>
          <a:prstGeom prst="wedgeRoundRectCallout">
            <a:avLst>
              <a:gd name="adj1" fmla="val -94735"/>
              <a:gd name="adj2" fmla="val 13056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Herzerkrankung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Eisenüberladung des Herzens?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Optimierung der Herzfunktion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8364415" y="4061807"/>
            <a:ext cx="2989385" cy="1034927"/>
          </a:xfrm>
          <a:prstGeom prst="wedgeRoundRectCallout">
            <a:avLst>
              <a:gd name="adj1" fmla="val -110323"/>
              <a:gd name="adj2" fmla="val -3085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Adipositas/Diabetes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Gewichtsreduktion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Diabetes optimieren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348943" y="3098093"/>
            <a:ext cx="2989385" cy="1034927"/>
          </a:xfrm>
          <a:prstGeom prst="wedgeRoundRectCallout">
            <a:avLst>
              <a:gd name="adj1" fmla="val 96061"/>
              <a:gd name="adj2" fmla="val 2579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Gehäufte VOC mit „Zelltod“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Optimierung der SCD-Therapie (HU!)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48943" y="4353009"/>
            <a:ext cx="2989385" cy="1034927"/>
          </a:xfrm>
          <a:prstGeom prst="wedgeRoundRectCallout">
            <a:avLst>
              <a:gd name="adj1" fmla="val 97825"/>
              <a:gd name="adj2" fmla="val -7190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Gallestau durch Gallensteine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Cholecystektomie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1400907" y="5607925"/>
            <a:ext cx="2989385" cy="1034927"/>
          </a:xfrm>
          <a:prstGeom prst="wedgeRoundRectCallout">
            <a:avLst>
              <a:gd name="adj1" fmla="val 71943"/>
              <a:gd name="adj2" fmla="val -17809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Lebersequestration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Akuter Notfall =&gt; Austauschtransfusion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4545622" y="5607924"/>
            <a:ext cx="2989385" cy="1034927"/>
          </a:xfrm>
          <a:prstGeom prst="wedgeRoundRectCallout">
            <a:avLst>
              <a:gd name="adj1" fmla="val -26794"/>
              <a:gd name="adj2" fmla="val -17697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Hämolyse bei SCD (?)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Therapieoptimierung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7663961" y="2812703"/>
            <a:ext cx="3771900" cy="1034927"/>
          </a:xfrm>
          <a:prstGeom prst="wedgeRoundRectCallout">
            <a:avLst>
              <a:gd name="adj1" fmla="val -93683"/>
              <a:gd name="adj2" fmla="val 3796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Alkohol, Drogen, Medikamente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Leberschädigung komplett weglassen</a:t>
            </a:r>
          </a:p>
        </p:txBody>
      </p:sp>
      <p:sp>
        <p:nvSpPr>
          <p:cNvPr id="16" name="Abgerundete rechteckige Legende 15"/>
          <p:cNvSpPr/>
          <p:nvPr/>
        </p:nvSpPr>
        <p:spPr>
          <a:xfrm>
            <a:off x="7690337" y="5387936"/>
            <a:ext cx="2989385" cy="1034927"/>
          </a:xfrm>
          <a:prstGeom prst="wedgeRoundRectCallout">
            <a:avLst>
              <a:gd name="adj1" fmla="val -116206"/>
              <a:gd name="adj2" fmla="val -1599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Autoimmunerkrankungen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Spezifische Therapie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051363" y="6398671"/>
            <a:ext cx="24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</a:t>
            </a:r>
            <a:r>
              <a:rPr lang="de-DE" dirty="0" err="1" smtClean="0"/>
              <a:t>Onmeda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2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4261-4E40-4CA3-A3E2-31CD50BE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127733"/>
            <a:ext cx="10515600" cy="1325563"/>
          </a:xfrm>
        </p:spPr>
        <p:txBody>
          <a:bodyPr/>
          <a:lstStyle/>
          <a:p>
            <a:r>
              <a:rPr lang="de-DE" dirty="0" smtClean="0"/>
              <a:t>Niere und Sichelzellerkrankung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61505"/>
            <a:ext cx="3810000" cy="381000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187569" y="2514418"/>
            <a:ext cx="3455377" cy="1034927"/>
          </a:xfrm>
          <a:prstGeom prst="wedgeRoundRectCallout">
            <a:avLst>
              <a:gd name="adj1" fmla="val 90397"/>
              <a:gd name="adj2" fmla="val 937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Funktionsstörung </a:t>
            </a:r>
            <a:r>
              <a:rPr lang="de-DE" dirty="0" err="1" smtClean="0">
                <a:solidFill>
                  <a:schemeClr val="tx1"/>
                </a:solidFill>
              </a:rPr>
              <a:t>Hyposthenurie</a:t>
            </a:r>
            <a:endParaRPr lang="de-DE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Konsequente </a:t>
            </a:r>
            <a:r>
              <a:rPr lang="de-DE" sz="1200" dirty="0" err="1" smtClean="0">
                <a:solidFill>
                  <a:schemeClr val="tx1"/>
                </a:solidFill>
              </a:rPr>
              <a:t>Hydroxyurea</a:t>
            </a:r>
            <a:r>
              <a:rPr lang="de-DE" sz="1200" dirty="0" smtClean="0">
                <a:solidFill>
                  <a:schemeClr val="tx1"/>
                </a:solidFill>
              </a:rPr>
              <a:t>-Therapie (Baby-HUG)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Trinkmenge mind. 3 Liter/Tag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178777" y="3833447"/>
            <a:ext cx="3455377" cy="1034927"/>
          </a:xfrm>
          <a:prstGeom prst="wedgeRoundRectCallout">
            <a:avLst>
              <a:gd name="adj1" fmla="val 90906"/>
              <a:gd name="adj2" fmla="val -138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Blut im Urin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Nach VOC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Therapie abhängig von Blutmenge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Ausschluss Tumorerkrankung der Niere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34462" y="5301762"/>
            <a:ext cx="3455377" cy="1169743"/>
          </a:xfrm>
          <a:prstGeom prst="wedgeRoundRectCallout">
            <a:avLst>
              <a:gd name="adj1" fmla="val 86835"/>
              <a:gd name="adj2" fmla="val -9741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Akutes Nierenversagen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ACS, </a:t>
            </a:r>
            <a:r>
              <a:rPr lang="de-DE" sz="1200" dirty="0" err="1" smtClean="0">
                <a:solidFill>
                  <a:schemeClr val="tx1"/>
                </a:solidFill>
              </a:rPr>
              <a:t>Exsiccose</a:t>
            </a:r>
            <a:r>
              <a:rPr lang="de-DE" sz="1200" dirty="0" smtClean="0">
                <a:solidFill>
                  <a:schemeClr val="tx1"/>
                </a:solidFill>
              </a:rPr>
              <a:t>, Sepsis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Medikamente (</a:t>
            </a:r>
            <a:r>
              <a:rPr lang="de-DE" sz="1200" dirty="0" err="1" smtClean="0">
                <a:solidFill>
                  <a:schemeClr val="tx1"/>
                </a:solidFill>
              </a:rPr>
              <a:t>Ibu</a:t>
            </a:r>
            <a:r>
              <a:rPr lang="de-DE" sz="1200" dirty="0" smtClean="0">
                <a:solidFill>
                  <a:schemeClr val="tx1"/>
                </a:solidFill>
              </a:rPr>
              <a:t>, Voltaren (!!)…)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Multi-Organversagen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chronischer Niereninsuffizienz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7010400" y="1151062"/>
            <a:ext cx="3455377" cy="1034927"/>
          </a:xfrm>
          <a:prstGeom prst="wedgeRoundRectCallout">
            <a:avLst>
              <a:gd name="adj1" fmla="val -60733"/>
              <a:gd name="adj2" fmla="val 25043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Proteinurie</a:t>
            </a:r>
            <a:endParaRPr lang="de-DE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20% der Kinder, &gt;60% der Erwachsenen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ACE-Hemmer Therapie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846993" y="1151062"/>
            <a:ext cx="3455377" cy="1034927"/>
          </a:xfrm>
          <a:prstGeom prst="wedgeRoundRectCallout">
            <a:avLst>
              <a:gd name="adj1" fmla="val 80233"/>
              <a:gd name="adj2" fmla="val 21368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„Andere“ Nierenfunktion bei SCD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SCD-Normal &gt;90 ml/min GFR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SCD-Erhöht bei &gt;130 ml/min GFR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Jährliche Abnahme der GFR ca. 3 ml/min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8516816" y="2302808"/>
            <a:ext cx="3455377" cy="1034927"/>
          </a:xfrm>
          <a:prstGeom prst="wedgeRoundRectCallout">
            <a:avLst>
              <a:gd name="adj1" fmla="val -91268"/>
              <a:gd name="adj2" fmla="val 13914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Bluthochdruck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Sorgfältige Bluthochdrucktherapie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8982808" y="3711228"/>
            <a:ext cx="2989385" cy="1034927"/>
          </a:xfrm>
          <a:prstGeom prst="wedgeRoundRectCallout">
            <a:avLst>
              <a:gd name="adj1" fmla="val -108264"/>
              <a:gd name="adj2" fmla="val 2691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Adipositas/Diabetes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Gewichtsreduktion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Diabetes optimieren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8505093" y="5240216"/>
            <a:ext cx="3455377" cy="1231290"/>
          </a:xfrm>
          <a:prstGeom prst="wedgeRoundRectCallout">
            <a:avLst>
              <a:gd name="adj1" fmla="val -88089"/>
              <a:gd name="adj2" fmla="val -9470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Chronisches Nierenversagen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EPO-Therapie (oft hohe Dosis nötig!!)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Hydroxyurea</a:t>
            </a:r>
            <a:r>
              <a:rPr lang="de-DE" sz="1200" dirty="0" smtClean="0">
                <a:solidFill>
                  <a:schemeClr val="tx1"/>
                </a:solidFill>
              </a:rPr>
              <a:t>-Therapie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Dialyse oft VOC-Auslöser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Nierentransplantation erwägen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051363" y="6398671"/>
            <a:ext cx="24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</a:t>
            </a:r>
            <a:r>
              <a:rPr lang="de-DE" dirty="0" err="1" smtClean="0"/>
              <a:t>Onmeda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4261-4E40-4CA3-A3E2-31CD50BE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Erektile Dysfunktion und Priapismus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08" y="2967315"/>
            <a:ext cx="3146845" cy="2598215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284286" y="1636038"/>
            <a:ext cx="3725850" cy="975945"/>
          </a:xfrm>
          <a:prstGeom prst="wedgeRoundRectCallout">
            <a:avLst>
              <a:gd name="adj1" fmla="val 71482"/>
              <a:gd name="adj2" fmla="val 16539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Priapismus = Schmerzhafte Erektion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35-90% der Patienten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Meist vor dem 20. Lebensjahr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284286" y="4136231"/>
            <a:ext cx="3725850" cy="2390075"/>
          </a:xfrm>
          <a:prstGeom prst="wedgeRoundRectCallout">
            <a:avLst>
              <a:gd name="adj1" fmla="val 74855"/>
              <a:gd name="adj2" fmla="val -6028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Behandlung Priapismus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Aderlass? Bei Hb &gt;10 g/dl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Vorsichtige Bein-Beugung und –Streckung, Wärme, Wasserlassen, Flüssigkeitszufuhr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&gt; 1 Stunde =&gt; Arzt/Krankenhaus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Dort Blutentlastung des Penis mit Nadel und Medikamentengabe in den Penis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Evntl</a:t>
            </a:r>
            <a:r>
              <a:rPr lang="de-DE" sz="1200" dirty="0" smtClean="0">
                <a:solidFill>
                  <a:schemeClr val="tx1"/>
                </a:solidFill>
              </a:rPr>
              <a:t>. kleine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Medikamentöse Therapie nach Leitlinie, v.a. bei </a:t>
            </a:r>
            <a:r>
              <a:rPr lang="de-DE" sz="1200" dirty="0" err="1" smtClean="0">
                <a:solidFill>
                  <a:schemeClr val="tx1"/>
                </a:solidFill>
              </a:rPr>
              <a:t>Stuttering</a:t>
            </a:r>
            <a:r>
              <a:rPr lang="de-DE" sz="1200" dirty="0" smtClean="0">
                <a:solidFill>
                  <a:schemeClr val="tx1"/>
                </a:solidFill>
              </a:rPr>
              <a:t> Priapismus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Konsequente HU-Therapie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Transfusion, wenn andere Maßnahmen erfolglos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8099002" y="2145324"/>
            <a:ext cx="3725850" cy="1160584"/>
          </a:xfrm>
          <a:prstGeom prst="wedgeRoundRectCallout">
            <a:avLst>
              <a:gd name="adj1" fmla="val -66387"/>
              <a:gd name="adj2" fmla="val 8731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Erektionsstörung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13,5% der Männer mit SCD beklagen 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Häufige Komplikation nach Priapismus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Langzeitkomplikation bei SCD (2,5 x so hoch)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Oft hohe Belastung für die Patienten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284286" y="2906951"/>
            <a:ext cx="3135921" cy="975945"/>
          </a:xfrm>
          <a:prstGeom prst="wedgeRoundRectCallout">
            <a:avLst>
              <a:gd name="adj1" fmla="val 87340"/>
              <a:gd name="adj2" fmla="val 4599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Stuttering</a:t>
            </a:r>
            <a:r>
              <a:rPr lang="de-DE" dirty="0" smtClean="0">
                <a:solidFill>
                  <a:schemeClr val="tx1"/>
                </a:solidFill>
              </a:rPr>
              <a:t> Priapismus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Sich kurzfristig wiederholende Episoden 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8099002" y="3882896"/>
            <a:ext cx="3725850" cy="1898925"/>
          </a:xfrm>
          <a:prstGeom prst="wedgeRoundRectCallout">
            <a:avLst>
              <a:gd name="adj1" fmla="val -73463"/>
              <a:gd name="adj2" fmla="val -1125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Behandlung Erektionsstörung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Konsequente Therapie des Priapismus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Aderlass? Bei Hb &gt;10 g/dl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Konsequente HU-Therapie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Reduktion anderer Risikofaktoren (Rauchen, Bluthochdruck, Diabetes…)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Evntl</a:t>
            </a:r>
            <a:r>
              <a:rPr lang="de-DE" sz="1200" dirty="0" smtClean="0">
                <a:solidFill>
                  <a:schemeClr val="tx1"/>
                </a:solidFill>
              </a:rPr>
              <a:t>. Penisprothese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051363" y="6398671"/>
            <a:ext cx="24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</a:t>
            </a:r>
            <a:r>
              <a:rPr lang="de-DE" dirty="0" err="1" smtClean="0"/>
              <a:t>Onmeda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8AB20-5685-BF3D-3D27-176BAAFD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Knochen und Sichelzellerkrankung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58" y="2097295"/>
            <a:ext cx="2343699" cy="4364758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258078" y="1612052"/>
            <a:ext cx="3620343" cy="1843025"/>
          </a:xfrm>
          <a:prstGeom prst="wedgeRoundRectCallout">
            <a:avLst>
              <a:gd name="adj1" fmla="val 71097"/>
              <a:gd name="adj2" fmla="val 284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Avaskuläre</a:t>
            </a:r>
            <a:r>
              <a:rPr lang="de-DE" dirty="0" smtClean="0">
                <a:solidFill>
                  <a:schemeClr val="tx1"/>
                </a:solidFill>
              </a:rPr>
              <a:t> Knochennekrosen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Hüfte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Schulter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Therapie: Aderlass (wenn Hb &gt;10 g/dl, v.a. </a:t>
            </a:r>
            <a:r>
              <a:rPr lang="de-DE" sz="1200" dirty="0" err="1" smtClean="0">
                <a:solidFill>
                  <a:schemeClr val="tx1"/>
                </a:solidFill>
              </a:rPr>
              <a:t>HbSC</a:t>
            </a:r>
            <a:r>
              <a:rPr lang="de-DE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Anbohren des Gelenkkopfes erwägen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Im Verlauf </a:t>
            </a:r>
            <a:r>
              <a:rPr lang="de-DE" sz="1200" dirty="0" err="1" smtClean="0">
                <a:solidFill>
                  <a:schemeClr val="tx1"/>
                </a:solidFill>
              </a:rPr>
              <a:t>evntl</a:t>
            </a:r>
            <a:r>
              <a:rPr lang="de-DE" sz="1200" dirty="0" smtClean="0">
                <a:solidFill>
                  <a:schemeClr val="tx1"/>
                </a:solidFill>
              </a:rPr>
              <a:t>. Gelenkersatz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286934" y="3626230"/>
            <a:ext cx="3455377" cy="588692"/>
          </a:xfrm>
          <a:prstGeom prst="wedgeRoundRectCallout">
            <a:avLst>
              <a:gd name="adj1" fmla="val 85836"/>
              <a:gd name="adj2" fmla="val -1567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SCD-Wirbelsäule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86933" y="4380336"/>
            <a:ext cx="3455377" cy="1730318"/>
          </a:xfrm>
          <a:prstGeom prst="wedgeRoundRectCallout">
            <a:avLst>
              <a:gd name="adj1" fmla="val 86335"/>
              <a:gd name="adj2" fmla="val -7308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Osteoporose in SCD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Vitamin D-Mangel (50-90% der SCD-Pat)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Entzündung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Hormonelle Veränderung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Knochennekrosen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Knochenmarknekrose und Hyperproliferation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Alterungsprozesse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966" y="3570823"/>
            <a:ext cx="2377047" cy="2639972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6492704" y="1612051"/>
            <a:ext cx="3620343" cy="1843025"/>
          </a:xfrm>
          <a:prstGeom prst="wedgeRoundRectCallout">
            <a:avLst>
              <a:gd name="adj1" fmla="val -77047"/>
              <a:gd name="adj2" fmla="val 3131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Empfehlung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VOC Vorbeugung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Vitamin D – Einnahme (20.000 IE 1x/Woche)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Darunter: weniger Schmerzen, weniger Müdigkeit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Bei Knochenbrüchen: weitere Untersuchung und ggf. Behandlung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60821" y="6326542"/>
            <a:ext cx="49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Wirbelsäule; Offenes Lernen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0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0C71C-56B1-35C8-361C-C1CC84F7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84" y="233241"/>
            <a:ext cx="10515600" cy="1325563"/>
          </a:xfrm>
        </p:spPr>
        <p:txBody>
          <a:bodyPr/>
          <a:lstStyle/>
          <a:p>
            <a:r>
              <a:rPr lang="de-DE" dirty="0" smtClean="0"/>
              <a:t>Organtransplantationen bei SCD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CF6513-C132-0D6D-32A3-6D29F659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4" y="1482725"/>
            <a:ext cx="10515600" cy="2227629"/>
          </a:xfrm>
        </p:spPr>
        <p:txBody>
          <a:bodyPr/>
          <a:lstStyle/>
          <a:p>
            <a:r>
              <a:rPr lang="de-DE" dirty="0" smtClean="0"/>
              <a:t>Wenige Berichte</a:t>
            </a:r>
          </a:p>
          <a:p>
            <a:r>
              <a:rPr lang="de-DE" dirty="0" smtClean="0"/>
              <a:t>Therapie und Betreuung im „Sichelzell-Team“</a:t>
            </a:r>
          </a:p>
          <a:p>
            <a:r>
              <a:rPr lang="de-DE" dirty="0" smtClean="0"/>
              <a:t>Wenig Informationen und schwache Datenlage</a:t>
            </a:r>
            <a:endParaRPr lang="de-DE" dirty="0"/>
          </a:p>
          <a:p>
            <a:r>
              <a:rPr lang="de-DE" dirty="0" smtClean="0"/>
              <a:t>Berichte von Nieren-, Herz-, Leber- und Lungen-Transplantation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4CF6513-C132-0D6D-32A3-6D29F659A43C}"/>
              </a:ext>
            </a:extLst>
          </p:cNvPr>
          <p:cNvSpPr txBox="1">
            <a:spLocks/>
          </p:cNvSpPr>
          <p:nvPr/>
        </p:nvSpPr>
        <p:spPr>
          <a:xfrm>
            <a:off x="741484" y="4000256"/>
            <a:ext cx="10515600" cy="2435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Wichtige Überlegungen</a:t>
            </a:r>
          </a:p>
          <a:p>
            <a:r>
              <a:rPr lang="de-DE" dirty="0" smtClean="0"/>
              <a:t>Ursache der Organschädigung?</a:t>
            </a:r>
          </a:p>
          <a:p>
            <a:r>
              <a:rPr lang="de-DE" dirty="0" smtClean="0"/>
              <a:t>Optimale Betreuung der SCD?</a:t>
            </a:r>
          </a:p>
          <a:p>
            <a:r>
              <a:rPr lang="de-DE" dirty="0" smtClean="0"/>
              <a:t>Optimale Umsetzung der Therapie durch Patient?</a:t>
            </a:r>
          </a:p>
          <a:p>
            <a:r>
              <a:rPr lang="de-DE" dirty="0" smtClean="0"/>
              <a:t>Aufklärung des Transplantations-Teams über die Erkrankung?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sonst noch wichtig ist…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3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159665" y="1907742"/>
            <a:ext cx="6426456" cy="4192876"/>
            <a:chOff x="5159665" y="1907742"/>
            <a:chExt cx="6426456" cy="4192876"/>
          </a:xfrm>
        </p:grpSpPr>
        <p:sp>
          <p:nvSpPr>
            <p:cNvPr id="4" name="Ellipse 3"/>
            <p:cNvSpPr/>
            <p:nvPr/>
          </p:nvSpPr>
          <p:spPr>
            <a:xfrm>
              <a:off x="5159665" y="1907742"/>
              <a:ext cx="4027054" cy="419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 smtClean="0"/>
                <a:t>Andere Probleme</a:t>
              </a:r>
              <a:endParaRPr lang="de-DE" sz="32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458616" y="1994837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Rheuma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458616" y="2483745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Bluthochdruck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9458616" y="2972653"/>
              <a:ext cx="212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Gelenkbeschwerden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9458616" y="3496649"/>
              <a:ext cx="2037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Lebererkrankungen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9455849" y="4020645"/>
              <a:ext cx="172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Schwerhörigkeit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9455849" y="4509460"/>
              <a:ext cx="2114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Augenerkrankungen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454156" y="4996148"/>
              <a:ext cx="1021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Diabetes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454156" y="5482836"/>
              <a:ext cx="2079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Gefäßerkrankungen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351" y="152470"/>
            <a:ext cx="10515600" cy="1325563"/>
          </a:xfrm>
        </p:spPr>
        <p:txBody>
          <a:bodyPr/>
          <a:lstStyle/>
          <a:p>
            <a:r>
              <a:rPr lang="de-DE" dirty="0" smtClean="0"/>
              <a:t>Medizinische Probleme bei SCD-Erwachsenen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214418" y="1907742"/>
            <a:ext cx="4027054" cy="419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/>
              <a:t>SCD</a:t>
            </a:r>
            <a:endParaRPr lang="de-DE" sz="4800" b="1" dirty="0"/>
          </a:p>
        </p:txBody>
      </p:sp>
      <p:sp>
        <p:nvSpPr>
          <p:cNvPr id="7" name="Nach unten gekrümmter Pfeil 6"/>
          <p:cNvSpPr/>
          <p:nvPr/>
        </p:nvSpPr>
        <p:spPr>
          <a:xfrm>
            <a:off x="4887768" y="1907742"/>
            <a:ext cx="1884218" cy="132036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Verschlechtert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055" y="1985818"/>
            <a:ext cx="121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Schmerzen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055" y="2465614"/>
            <a:ext cx="10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Knochen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1055" y="2945410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Hören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1055" y="342520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Sehen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1054" y="3905002"/>
            <a:ext cx="15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Leberfunktion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1054" y="4384798"/>
            <a:ext cx="168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Lungenfunktion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1054" y="4864594"/>
            <a:ext cx="17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Herzerkrankung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0028" y="629936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…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Nach unten gekrümmter Pfeil 19"/>
          <p:cNvSpPr/>
          <p:nvPr/>
        </p:nvSpPr>
        <p:spPr>
          <a:xfrm flipH="1" flipV="1">
            <a:off x="4955597" y="5163127"/>
            <a:ext cx="1748559" cy="126538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Verschlechtern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9609" y="5344390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Nierenschädigung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39609" y="582418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Leg </a:t>
            </a:r>
            <a:r>
              <a:rPr lang="de-DE" b="1" dirty="0" err="1" smtClean="0">
                <a:solidFill>
                  <a:srgbClr val="FF0000"/>
                </a:solidFill>
              </a:rPr>
              <a:t>ulcer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821" y="45243"/>
            <a:ext cx="10515600" cy="1325563"/>
          </a:xfrm>
        </p:spPr>
        <p:txBody>
          <a:bodyPr/>
          <a:lstStyle/>
          <a:p>
            <a:r>
              <a:rPr lang="de-DE" dirty="0" smtClean="0"/>
              <a:t>Sprache ist wichtig für Ihre Sicherheit!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537" y="1825625"/>
            <a:ext cx="5178925" cy="4351338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591127" y="1579418"/>
            <a:ext cx="2466109" cy="1440873"/>
          </a:xfrm>
          <a:prstGeom prst="wedgeRoundRectCallout">
            <a:avLst>
              <a:gd name="adj1" fmla="val 92276"/>
              <a:gd name="adj2" fmla="val 68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Verstehen der Befunde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411018" y="3625273"/>
            <a:ext cx="2466109" cy="1440873"/>
          </a:xfrm>
          <a:prstGeom prst="wedgeRoundRectCallout">
            <a:avLst>
              <a:gd name="adj1" fmla="val 101265"/>
              <a:gd name="adj2" fmla="val -15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Mit der Familie besprechen, was jetzt wichtig ist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489527" y="5255492"/>
            <a:ext cx="2466109" cy="1440873"/>
          </a:xfrm>
          <a:prstGeom prst="wedgeRoundRectCallout">
            <a:avLst>
              <a:gd name="adj1" fmla="val 103887"/>
              <a:gd name="adj2" fmla="val -57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Im Notfall schildern, was das Problem ist</a:t>
            </a:r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9601200" y="1482436"/>
            <a:ext cx="2466109" cy="1440873"/>
          </a:xfrm>
          <a:prstGeom prst="wedgeRoundRectCallout">
            <a:avLst>
              <a:gd name="adj1" fmla="val -119334"/>
              <a:gd name="adj2" fmla="val 73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Gute Abstimmung und Kooperation über die individuelle Situation</a:t>
            </a:r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8986982" y="3149599"/>
            <a:ext cx="3080327" cy="1916547"/>
          </a:xfrm>
          <a:prstGeom prst="wedgeRoundRectCallout">
            <a:avLst>
              <a:gd name="adj1" fmla="val -84254"/>
              <a:gd name="adj2" fmla="val 17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… Teilhabe …</a:t>
            </a:r>
          </a:p>
          <a:p>
            <a:pPr algn="ctr"/>
            <a:r>
              <a:rPr lang="de-DE" dirty="0" smtClean="0"/>
              <a:t>…Steuerung…</a:t>
            </a:r>
          </a:p>
          <a:p>
            <a:pPr algn="ctr"/>
            <a:r>
              <a:rPr lang="de-DE" dirty="0" smtClean="0"/>
              <a:t>…Kommunikation mit Ämtern und Behörden…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051363" y="6398671"/>
            <a:ext cx="24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 Bild: </a:t>
            </a:r>
            <a:r>
              <a:rPr lang="de-DE" dirty="0" err="1" smtClean="0"/>
              <a:t>Inlingua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1799384"/>
            <a:ext cx="2932494" cy="4388979"/>
          </a:xfrm>
          <a:prstGeom prst="rect">
            <a:avLst/>
          </a:prstGeom>
        </p:spPr>
      </p:pic>
      <p:pic>
        <p:nvPicPr>
          <p:cNvPr id="1026" name="Picture 2" descr="0b399073-d4a2-4770-bceb-4d5ef7c4e921@u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47" y="1807193"/>
            <a:ext cx="2463656" cy="438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778" y="1799384"/>
            <a:ext cx="3055072" cy="372387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90284" y="355517"/>
            <a:ext cx="106411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Unterstützung bei </a:t>
            </a:r>
            <a:r>
              <a:rPr lang="de-DE" smtClean="0"/>
              <a:t>der </a:t>
            </a:r>
            <a:r>
              <a:rPr lang="de-DE" dirty="0" err="1" smtClean="0"/>
              <a:t>Medi</a:t>
            </a:r>
            <a:r>
              <a:rPr lang="de-DE" dirty="0" smtClean="0"/>
              <a:t>-Einnahme - Apps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" y="0"/>
            <a:ext cx="12184262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04800" y="221673"/>
            <a:ext cx="61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</a:rPr>
              <a:t>Rauchen …</a:t>
            </a:r>
            <a:endParaRPr lang="de-DE" sz="48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6269" y="2378364"/>
            <a:ext cx="1188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b="1" dirty="0" smtClean="0">
                <a:solidFill>
                  <a:schemeClr val="bg1"/>
                </a:solidFill>
              </a:rPr>
              <a:t>Löst Sichelzell-Krisen aus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b="1" dirty="0" smtClean="0">
                <a:solidFill>
                  <a:schemeClr val="bg1"/>
                </a:solidFill>
              </a:rPr>
              <a:t>Schädigt langfristig Herz, Lunge, Hirn, Niere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b="1" dirty="0" smtClean="0">
                <a:solidFill>
                  <a:schemeClr val="bg1"/>
                </a:solidFill>
              </a:rPr>
              <a:t>Dadurch Verschlechterung der Organfunktion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4800" b="1" dirty="0" smtClean="0">
                <a:solidFill>
                  <a:schemeClr val="bg1"/>
                </a:solidFill>
              </a:rPr>
              <a:t>Dadurch hohes Risiko für früheren Tod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055" y="56223"/>
            <a:ext cx="7178963" cy="1159480"/>
          </a:xfrm>
        </p:spPr>
        <p:txBody>
          <a:bodyPr/>
          <a:lstStyle/>
          <a:p>
            <a:r>
              <a:rPr lang="de-DE" dirty="0" smtClean="0"/>
              <a:t>Warum ist Rauchen schädlich?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" y="1497556"/>
            <a:ext cx="2471455" cy="5257262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2138946" y="1625600"/>
            <a:ext cx="3338218" cy="1043709"/>
          </a:xfrm>
          <a:prstGeom prst="wedgeRoundRectCallout">
            <a:avLst>
              <a:gd name="adj1" fmla="val -48183"/>
              <a:gd name="adj2" fmla="val 14707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Engstellung der Gefäße =&gt; Verminderte O2-Versorgung =&gt; VOC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83" y="1405192"/>
            <a:ext cx="4586355" cy="5257262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8959273" y="849745"/>
            <a:ext cx="1671782" cy="647811"/>
          </a:xfrm>
          <a:prstGeom prst="wedgeRoundRectCallout">
            <a:avLst>
              <a:gd name="adj1" fmla="val -50411"/>
              <a:gd name="adj2" fmla="val 95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Schlaganfall</a:t>
            </a:r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10183338" y="1729097"/>
            <a:ext cx="1671782" cy="647811"/>
          </a:xfrm>
          <a:prstGeom prst="wedgeRoundRectCallout">
            <a:avLst>
              <a:gd name="adj1" fmla="val -73615"/>
              <a:gd name="adj2" fmla="val 56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Herzinfarkt</a:t>
            </a:r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10303157" y="4495388"/>
            <a:ext cx="1671782" cy="647811"/>
          </a:xfrm>
          <a:prstGeom prst="wedgeRoundRectCallout">
            <a:avLst>
              <a:gd name="adj1" fmla="val -84112"/>
              <a:gd name="adj2" fmla="val -15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Nieren-schädigung</a:t>
            </a:r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3592945" y="2951163"/>
            <a:ext cx="1801085" cy="647811"/>
          </a:xfrm>
          <a:prstGeom prst="wedgeRoundRectCallout">
            <a:avLst>
              <a:gd name="adj1" fmla="val 76506"/>
              <a:gd name="adj2" fmla="val -14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Lungenvolumen -30%</a:t>
            </a:r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9795164" y="5698646"/>
            <a:ext cx="1039091" cy="647811"/>
          </a:xfrm>
          <a:prstGeom prst="wedgeRoundRectCallout">
            <a:avLst>
              <a:gd name="adj1" fmla="val -116952"/>
              <a:gd name="adj2" fmla="val -30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Krebs</a:t>
            </a:r>
            <a:endParaRPr lang="de-DE" dirty="0"/>
          </a:p>
        </p:txBody>
      </p:sp>
      <p:sp>
        <p:nvSpPr>
          <p:cNvPr id="12" name="Explosion 2 11"/>
          <p:cNvSpPr/>
          <p:nvPr/>
        </p:nvSpPr>
        <p:spPr>
          <a:xfrm>
            <a:off x="2011275" y="2868903"/>
            <a:ext cx="7051598" cy="393447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Rauchen ist der einzige Risikofaktor, den Sie komplett selbst steuern können!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 smtClean="0"/>
              <a:t>Durch Aufhören</a:t>
            </a:r>
            <a:endParaRPr lang="de-DE" sz="2400" b="1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10383420" y="3015762"/>
            <a:ext cx="1591519" cy="924179"/>
          </a:xfrm>
          <a:prstGeom prst="wedgeRoundRectCallout">
            <a:avLst>
              <a:gd name="adj1" fmla="val -90189"/>
              <a:gd name="adj2" fmla="val 17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Magen-schmerzen</a:t>
            </a:r>
          </a:p>
          <a:p>
            <a:r>
              <a:rPr lang="de-DE" dirty="0" smtClean="0"/>
              <a:t>Krebs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0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Raucherentwöhnungsprogramme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Angebote der Krankenversicherungen</a:t>
            </a:r>
            <a:endParaRPr lang="de-DE" dirty="0" smtClean="0"/>
          </a:p>
          <a:p>
            <a:r>
              <a:rPr lang="de-DE" dirty="0" smtClean="0"/>
              <a:t>Kostenübernahme durch die Krankenversicherung wird erwartet</a:t>
            </a:r>
          </a:p>
          <a:p>
            <a:r>
              <a:rPr lang="de-DE" dirty="0" smtClean="0"/>
              <a:t>Neue Leitlinie ab 2021</a:t>
            </a:r>
          </a:p>
          <a:p>
            <a:r>
              <a:rPr lang="de-DE" dirty="0" smtClean="0"/>
              <a:t>Nikotinersatzstoffe</a:t>
            </a:r>
          </a:p>
          <a:p>
            <a:r>
              <a:rPr lang="de-DE" dirty="0" smtClean="0"/>
              <a:t>Keine E-Zigaretten/Verdampfer empfohlen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7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608" y="15594"/>
            <a:ext cx="10515600" cy="1325563"/>
          </a:xfrm>
        </p:spPr>
        <p:txBody>
          <a:bodyPr/>
          <a:lstStyle/>
          <a:p>
            <a:r>
              <a:rPr lang="de-DE" dirty="0" smtClean="0"/>
              <a:t>Sicherheit durch Infos, Unterstützung…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6" y="1341157"/>
            <a:ext cx="1619250" cy="15049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442" y="5285205"/>
            <a:ext cx="2327686" cy="12035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129" y="3822882"/>
            <a:ext cx="5784828" cy="26658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56" y="3101084"/>
            <a:ext cx="2567301" cy="3586199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2830857" y="1153476"/>
            <a:ext cx="2971800" cy="23215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Gründen Sie eine </a:t>
            </a:r>
            <a:r>
              <a:rPr lang="de-DE" dirty="0" err="1"/>
              <a:t>What‘s</a:t>
            </a:r>
            <a:r>
              <a:rPr lang="de-DE" dirty="0"/>
              <a:t> App-Gruppe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860" y="1896124"/>
            <a:ext cx="317226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de-DE" dirty="0" smtClean="0"/>
              <a:t>ERN- Patienten-Fortbildung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8" y="1143000"/>
            <a:ext cx="10236461" cy="55168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07" y="2255520"/>
            <a:ext cx="4499293" cy="449929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37892" y="3269673"/>
            <a:ext cx="2706254" cy="35005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692707" y="2255520"/>
            <a:ext cx="4499293" cy="4602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9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169" y="2413733"/>
            <a:ext cx="8930054" cy="1325563"/>
          </a:xfrm>
        </p:spPr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0514"/>
            <a:ext cx="8105775" cy="6261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Jede:r</a:t>
            </a:r>
            <a:r>
              <a:rPr lang="de-DE" dirty="0" smtClean="0"/>
              <a:t> </a:t>
            </a:r>
            <a:r>
              <a:rPr lang="de-DE" dirty="0" err="1" smtClean="0"/>
              <a:t>Sichelzell-Patient:in</a:t>
            </a:r>
            <a:r>
              <a:rPr lang="de-DE" dirty="0" smtClean="0"/>
              <a:t> ist anders!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86375" y="3848100"/>
            <a:ext cx="1213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Chron. </a:t>
            </a:r>
            <a:br>
              <a:rPr lang="de-DE" dirty="0" smtClean="0"/>
            </a:br>
            <a:r>
              <a:rPr lang="de-DE" dirty="0" smtClean="0"/>
              <a:t>Schmerzen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15075" y="2215396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Hämolyse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315200" y="203073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Herzprobleme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01455" y="2107615"/>
            <a:ext cx="74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Lunge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44080" y="2776787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Bein-</a:t>
            </a:r>
            <a:br>
              <a:rPr lang="de-DE" dirty="0" smtClean="0"/>
            </a:br>
            <a:r>
              <a:rPr lang="de-DE" dirty="0" smtClean="0"/>
              <a:t>Ulcus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622648" y="24074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Priapismus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909758" y="25185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5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055" y="56223"/>
            <a:ext cx="7178963" cy="1159480"/>
          </a:xfrm>
        </p:spPr>
        <p:txBody>
          <a:bodyPr/>
          <a:lstStyle/>
          <a:p>
            <a:r>
              <a:rPr lang="de-DE" dirty="0" smtClean="0"/>
              <a:t>Warum ist das so?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" y="1328992"/>
            <a:ext cx="2471455" cy="52572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458" y="1215703"/>
            <a:ext cx="4586355" cy="52572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57425" y="1328992"/>
            <a:ext cx="57945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Wir wissen es nicht so genau!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Die Sichelzellerkrankung schädigt die Blutgefäße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Dadurch sind alle Organe betroffen und gefährdet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Gefäßschädigung und –</a:t>
            </a:r>
            <a:r>
              <a:rPr lang="de-DE" sz="2000" dirty="0" err="1" smtClean="0"/>
              <a:t>alterung</a:t>
            </a:r>
            <a:r>
              <a:rPr lang="de-DE" sz="2000" dirty="0" smtClean="0"/>
              <a:t> sind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die </a:t>
            </a:r>
            <a:r>
              <a:rPr lang="de-DE" sz="2000" dirty="0" smtClean="0"/>
              <a:t>Ursache </a:t>
            </a:r>
            <a:r>
              <a:rPr lang="de-DE" sz="2000" dirty="0" smtClean="0"/>
              <a:t>vieler </a:t>
            </a:r>
            <a:r>
              <a:rPr lang="de-DE" sz="2000" dirty="0" smtClean="0"/>
              <a:t>Erkrankungen Erwachsener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SCD-Pat sind „gefäß-vorgealtert“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Mit jeder VOC geht </a:t>
            </a:r>
            <a:r>
              <a:rPr lang="de-DE" sz="2000" dirty="0" smtClean="0"/>
              <a:t>Gewebe 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Freies Hämoglobin führt zu Entzündungsreaktionen, Minderdurchblutung etc.</a:t>
            </a:r>
            <a:endParaRPr lang="de-DE" sz="2000" dirty="0" smtClean="0"/>
          </a:p>
          <a:p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983" y="5108331"/>
            <a:ext cx="951218" cy="7853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27744" y="5683826"/>
            <a:ext cx="8182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Knochen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10061140" y="5888941"/>
            <a:ext cx="14913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Erektionsfähigkeit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8212015" y="4796796"/>
            <a:ext cx="917542" cy="88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13162">
            <a:off x="7989835" y="4992269"/>
            <a:ext cx="1070685" cy="49608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051966" y="2329265"/>
            <a:ext cx="946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Hormone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684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C0480-750B-CBF6-069A-06CD2C80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0"/>
            <a:ext cx="10515600" cy="1325563"/>
          </a:xfrm>
        </p:spPr>
        <p:txBody>
          <a:bodyPr/>
          <a:lstStyle/>
          <a:p>
            <a:r>
              <a:rPr lang="de-DE" dirty="0"/>
              <a:t>Wer betreut erwachsene </a:t>
            </a:r>
            <a:r>
              <a:rPr lang="de-DE" dirty="0" err="1"/>
              <a:t>SCD-Patient:innen</a:t>
            </a:r>
            <a:r>
              <a:rPr lang="de-DE" dirty="0"/>
              <a:t>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21" y="1197300"/>
            <a:ext cx="7781030" cy="56607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543675" y="2134395"/>
            <a:ext cx="897064" cy="1304924"/>
            <a:chOff x="6010275" y="2114550"/>
            <a:chExt cx="897064" cy="1304924"/>
          </a:xfrm>
        </p:grpSpPr>
        <p:sp>
          <p:nvSpPr>
            <p:cNvPr id="7" name="Ellipse 6"/>
            <p:cNvSpPr/>
            <p:nvPr/>
          </p:nvSpPr>
          <p:spPr>
            <a:xfrm>
              <a:off x="6191250" y="2114550"/>
              <a:ext cx="447675" cy="495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Gleichschenkliges Dreieck 7"/>
            <p:cNvSpPr/>
            <p:nvPr/>
          </p:nvSpPr>
          <p:spPr>
            <a:xfrm>
              <a:off x="6010275" y="2176461"/>
              <a:ext cx="897064" cy="1243013"/>
            </a:xfrm>
            <a:prstGeom prst="triangle">
              <a:avLst>
                <a:gd name="adj" fmla="val 4469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Ellipse 9"/>
          <p:cNvSpPr/>
          <p:nvPr/>
        </p:nvSpPr>
        <p:spPr>
          <a:xfrm rot="2300131">
            <a:off x="6131838" y="2252845"/>
            <a:ext cx="2958275" cy="1933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785B9E-1303-4131-2779-D72ACC26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325562"/>
            <a:ext cx="11811001" cy="5456237"/>
          </a:xfrm>
        </p:spPr>
        <p:txBody>
          <a:bodyPr>
            <a:normAutofit fontScale="77500" lnSpcReduction="20000"/>
          </a:bodyPr>
          <a:lstStyle/>
          <a:p>
            <a:r>
              <a:rPr lang="de-DE" sz="3000" b="1" dirty="0" smtClean="0"/>
              <a:t>Ein mit der SCD erfahrener Hämatologe führt </a:t>
            </a:r>
            <a:r>
              <a:rPr lang="de-DE" sz="3000" b="1" dirty="0" err="1" smtClean="0"/>
              <a:t>Patient:in</a:t>
            </a:r>
            <a:r>
              <a:rPr lang="de-DE" sz="3000" b="1" dirty="0" smtClean="0"/>
              <a:t> und Team</a:t>
            </a:r>
          </a:p>
          <a:p>
            <a:r>
              <a:rPr lang="de-DE" dirty="0" smtClean="0"/>
              <a:t>Pflegekräfte</a:t>
            </a:r>
          </a:p>
          <a:p>
            <a:r>
              <a:rPr lang="de-DE" dirty="0" smtClean="0"/>
              <a:t>Transfusionsmedizin</a:t>
            </a:r>
            <a:endParaRPr lang="de-DE" dirty="0" smtClean="0"/>
          </a:p>
          <a:p>
            <a:r>
              <a:rPr lang="de-DE" dirty="0" smtClean="0"/>
              <a:t>Kinderheilkunde</a:t>
            </a:r>
          </a:p>
          <a:p>
            <a:r>
              <a:rPr lang="de-DE" dirty="0" smtClean="0"/>
              <a:t>Frauenheilkunde</a:t>
            </a:r>
          </a:p>
          <a:p>
            <a:r>
              <a:rPr lang="de-DE" dirty="0" smtClean="0"/>
              <a:t>Urologie</a:t>
            </a:r>
          </a:p>
          <a:p>
            <a:r>
              <a:rPr lang="de-DE" dirty="0" smtClean="0"/>
              <a:t>Leberspezialisten</a:t>
            </a:r>
          </a:p>
          <a:p>
            <a:r>
              <a:rPr lang="de-DE" dirty="0" smtClean="0"/>
              <a:t>Nierenspezialisten</a:t>
            </a:r>
          </a:p>
          <a:p>
            <a:r>
              <a:rPr lang="de-DE" dirty="0" smtClean="0"/>
              <a:t>Unfallchirurgie</a:t>
            </a:r>
            <a:endParaRPr lang="de-DE" dirty="0" smtClean="0"/>
          </a:p>
          <a:p>
            <a:r>
              <a:rPr lang="de-DE" dirty="0" smtClean="0"/>
              <a:t>Wundspezialisten</a:t>
            </a:r>
          </a:p>
          <a:p>
            <a:r>
              <a:rPr lang="de-DE" dirty="0" smtClean="0"/>
              <a:t>Kardiologie</a:t>
            </a:r>
          </a:p>
          <a:p>
            <a:r>
              <a:rPr lang="de-DE" dirty="0" smtClean="0"/>
              <a:t>Humangenetik</a:t>
            </a:r>
          </a:p>
          <a:p>
            <a:r>
              <a:rPr lang="de-DE" dirty="0" smtClean="0"/>
              <a:t>Sozialdienst</a:t>
            </a:r>
          </a:p>
          <a:p>
            <a:r>
              <a:rPr lang="de-DE" dirty="0" smtClean="0"/>
              <a:t>Physiotherapie</a:t>
            </a:r>
          </a:p>
          <a:p>
            <a:r>
              <a:rPr lang="de-DE" dirty="0" smtClean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2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Probleme im Überblick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5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928" y="0"/>
            <a:ext cx="11548118" cy="1325563"/>
          </a:xfrm>
        </p:spPr>
        <p:txBody>
          <a:bodyPr/>
          <a:lstStyle/>
          <a:p>
            <a:r>
              <a:rPr lang="de-DE" dirty="0" smtClean="0"/>
              <a:t>Thrombosen </a:t>
            </a:r>
            <a:r>
              <a:rPr lang="de-DE" dirty="0" smtClean="0"/>
              <a:t>und </a:t>
            </a:r>
            <a:r>
              <a:rPr lang="de-DE" dirty="0" smtClean="0"/>
              <a:t>Lungenembolien – was ist das?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8" y="1056987"/>
            <a:ext cx="8569901" cy="55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1355"/>
            <a:ext cx="10515600" cy="1325563"/>
          </a:xfrm>
        </p:spPr>
        <p:txBody>
          <a:bodyPr/>
          <a:lstStyle/>
          <a:p>
            <a:r>
              <a:rPr lang="de-DE" dirty="0" smtClean="0"/>
              <a:t>TVT und LE sind häufig bei SCD-Pat!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6654" y="1577425"/>
            <a:ext cx="5181600" cy="47314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Lebenslanges Risiko durch SCD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/>
              <a:t>30% der </a:t>
            </a:r>
            <a:r>
              <a:rPr lang="de-DE" dirty="0" smtClean="0"/>
              <a:t>SCD-Pat </a:t>
            </a:r>
            <a:r>
              <a:rPr lang="de-DE" dirty="0"/>
              <a:t>im Laufe des Lebens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Ca. </a:t>
            </a:r>
            <a:r>
              <a:rPr lang="de-DE" dirty="0"/>
              <a:t>12</a:t>
            </a:r>
            <a:r>
              <a:rPr lang="de-DE" dirty="0" smtClean="0"/>
              <a:t>% der SCD-Pt. </a:t>
            </a:r>
            <a:r>
              <a:rPr lang="de-DE" dirty="0"/>
              <a:t>bis zum 40. </a:t>
            </a:r>
            <a:r>
              <a:rPr lang="de-DE" dirty="0" err="1"/>
              <a:t>Lj</a:t>
            </a:r>
            <a:endParaRPr lang="de-DE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/>
              <a:t>23% </a:t>
            </a:r>
            <a:r>
              <a:rPr lang="de-DE" dirty="0" smtClean="0"/>
              <a:t>Arm-, </a:t>
            </a:r>
            <a:r>
              <a:rPr lang="de-DE" dirty="0" smtClean="0"/>
              <a:t>25% </a:t>
            </a:r>
            <a:r>
              <a:rPr lang="de-DE" dirty="0"/>
              <a:t>Beinvenenthrombose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52</a:t>
            </a:r>
            <a:r>
              <a:rPr lang="de-DE" dirty="0"/>
              <a:t>% bekommen LE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18% bis </a:t>
            </a:r>
            <a:r>
              <a:rPr lang="de-DE" dirty="0"/>
              <a:t>37% bekommen </a:t>
            </a:r>
            <a:br>
              <a:rPr lang="de-DE" dirty="0"/>
            </a:br>
            <a:r>
              <a:rPr lang="de-DE" dirty="0"/>
              <a:t>2. LE in den ersten 5 Jahren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de-DE" dirty="0" smtClean="0"/>
              <a:t>&gt;</a:t>
            </a:r>
            <a:r>
              <a:rPr lang="de-DE" dirty="0"/>
              <a:t>60% </a:t>
            </a:r>
            <a:r>
              <a:rPr lang="de-DE" dirty="0" smtClean="0"/>
              <a:t>der TVT/LE &lt;90 </a:t>
            </a:r>
            <a:r>
              <a:rPr lang="de-DE" dirty="0"/>
              <a:t>Tage nach KH-Entlassung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77425"/>
            <a:ext cx="5181600" cy="48477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Andere </a:t>
            </a:r>
            <a:r>
              <a:rPr lang="de-DE" dirty="0" smtClean="0">
                <a:solidFill>
                  <a:srgbClr val="FF0000"/>
                </a:solidFill>
              </a:rPr>
              <a:t>Risikofaktoren bei SCD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/>
            <a:r>
              <a:rPr lang="de-DE" dirty="0" smtClean="0"/>
              <a:t>Zentraler Zugang</a:t>
            </a:r>
          </a:p>
          <a:p>
            <a:pPr marL="285750" indent="-285750"/>
            <a:r>
              <a:rPr lang="de-DE" dirty="0" smtClean="0"/>
              <a:t>Port-Katheter</a:t>
            </a:r>
            <a:endParaRPr lang="de-DE" dirty="0" smtClean="0"/>
          </a:p>
          <a:p>
            <a:pPr marL="285750" indent="-285750"/>
            <a:r>
              <a:rPr lang="de-DE" dirty="0" smtClean="0"/>
              <a:t>&gt; </a:t>
            </a:r>
            <a:r>
              <a:rPr lang="de-DE" dirty="0" smtClean="0"/>
              <a:t>3 VOCs pro Jahr im Krankenhaus</a:t>
            </a:r>
            <a:endParaRPr lang="de-DE" dirty="0"/>
          </a:p>
          <a:p>
            <a:pPr marL="285750" indent="-285750"/>
            <a:r>
              <a:rPr lang="de-DE" dirty="0"/>
              <a:t>Schwangerschaft und Wochenbett</a:t>
            </a:r>
          </a:p>
          <a:p>
            <a:pPr marL="285750" indent="-285750"/>
            <a:r>
              <a:rPr lang="de-DE" dirty="0" err="1"/>
              <a:t>HbSS</a:t>
            </a:r>
            <a:r>
              <a:rPr lang="de-DE" dirty="0"/>
              <a:t> und </a:t>
            </a:r>
            <a:r>
              <a:rPr lang="de-DE" dirty="0" err="1"/>
              <a:t>HbSß</a:t>
            </a:r>
            <a:r>
              <a:rPr lang="de-DE" dirty="0"/>
              <a:t>°</a:t>
            </a:r>
          </a:p>
          <a:p>
            <a:pPr marL="285750" indent="-285750"/>
            <a:r>
              <a:rPr lang="de-DE" dirty="0"/>
              <a:t>Vorherige VTE</a:t>
            </a:r>
          </a:p>
          <a:p>
            <a:pPr marL="285750" indent="-285750"/>
            <a:r>
              <a:rPr lang="de-DE" dirty="0"/>
              <a:t>Höheres Alter</a:t>
            </a:r>
          </a:p>
          <a:p>
            <a:pPr marL="285750" indent="-285750"/>
            <a:r>
              <a:rPr lang="de-DE" dirty="0"/>
              <a:t>Übergewicht</a:t>
            </a:r>
          </a:p>
          <a:p>
            <a:pPr marL="285750" indent="-285750"/>
            <a:r>
              <a:rPr lang="de-DE" dirty="0"/>
              <a:t>Frauen</a:t>
            </a:r>
          </a:p>
          <a:p>
            <a:pPr marL="285750" indent="-285750"/>
            <a:r>
              <a:rPr lang="de-DE" dirty="0"/>
              <a:t>Nierenerkrankung</a:t>
            </a:r>
          </a:p>
          <a:p>
            <a:pPr marL="285750" indent="-285750"/>
            <a:r>
              <a:rPr lang="de-DE" dirty="0"/>
              <a:t>PAH</a:t>
            </a:r>
          </a:p>
          <a:p>
            <a:pPr marL="285750" indent="-285750"/>
            <a:r>
              <a:rPr lang="de-DE" dirty="0" err="1"/>
              <a:t>Z.n</a:t>
            </a:r>
            <a:r>
              <a:rPr lang="de-DE" dirty="0"/>
              <a:t>. Schlaganfall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Breitbild</PresentationFormat>
  <Paragraphs>387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Trebuchet MS</vt:lpstr>
      <vt:lpstr>Office</vt:lpstr>
      <vt:lpstr>Erwachsene mit SCD  Spezielle Situationen</vt:lpstr>
      <vt:lpstr>Was ist das Problem der Vasoocclusiven Krisen?</vt:lpstr>
      <vt:lpstr>Medizinische Probleme bei SCD-Erwachsenen</vt:lpstr>
      <vt:lpstr>Jede:r Sichelzell-Patient:in ist anders!</vt:lpstr>
      <vt:lpstr>Warum ist das so?</vt:lpstr>
      <vt:lpstr>Wer betreut erwachsene SCD-Patient:innen?</vt:lpstr>
      <vt:lpstr>Typische Probleme im Überblick</vt:lpstr>
      <vt:lpstr>Thrombosen und Lungenembolien – was ist das?</vt:lpstr>
      <vt:lpstr>TVT und LE sind häufig bei SCD-Pat!</vt:lpstr>
      <vt:lpstr>Behandlung der LE und TVT</vt:lpstr>
      <vt:lpstr>Operationen - Risiko für VOC</vt:lpstr>
      <vt:lpstr>Risikofaktor Operation</vt:lpstr>
      <vt:lpstr>Risikoeinschätzung und VOC-Vorbeugung</vt:lpstr>
      <vt:lpstr>PowerPoint-Präsentation</vt:lpstr>
      <vt:lpstr>PowerPoint-Präsentation</vt:lpstr>
      <vt:lpstr>Familienplanung und Schwangerschaft</vt:lpstr>
      <vt:lpstr>Genetische Beratung</vt:lpstr>
      <vt:lpstr>Wie hoch ist das Risiko für Ihr Kind?</vt:lpstr>
      <vt:lpstr>Was steht im Mutterpass?</vt:lpstr>
      <vt:lpstr>Transfusionen, Eisenhaushalt etc.</vt:lpstr>
      <vt:lpstr>Entbindung</vt:lpstr>
      <vt:lpstr>Gehirn und Sichelzellerkrankung</vt:lpstr>
      <vt:lpstr>Herz und Sichelzellerkrankung</vt:lpstr>
      <vt:lpstr>Leber und Sichelzellerkrankung</vt:lpstr>
      <vt:lpstr>Niere und Sichelzellerkrankung</vt:lpstr>
      <vt:lpstr>Erektile Dysfunktion und Priapismus</vt:lpstr>
      <vt:lpstr>Knochen und Sichelzellerkrankung</vt:lpstr>
      <vt:lpstr>Organtransplantationen bei SCD</vt:lpstr>
      <vt:lpstr>Was sonst noch wichtig ist…</vt:lpstr>
      <vt:lpstr>Sprache ist wichtig für Ihre Sicherheit!</vt:lpstr>
      <vt:lpstr>PowerPoint-Präsentation</vt:lpstr>
      <vt:lpstr>PowerPoint-Präsentation</vt:lpstr>
      <vt:lpstr>Warum ist Rauchen schädlich?</vt:lpstr>
      <vt:lpstr>Raucherentwöhnungsprogramme</vt:lpstr>
      <vt:lpstr>Sicherheit durch Infos, Unterstützung…</vt:lpstr>
      <vt:lpstr>ERN- Patienten-Fortbildung 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Erwachsene mit SCD</dc:title>
  <dc:creator>Microsoft Office User</dc:creator>
  <cp:lastModifiedBy>Asemissen, Anne Marie</cp:lastModifiedBy>
  <cp:revision>82</cp:revision>
  <dcterms:created xsi:type="dcterms:W3CDTF">2023-08-22T21:34:37Z</dcterms:created>
  <dcterms:modified xsi:type="dcterms:W3CDTF">2023-09-02T14:31:35Z</dcterms:modified>
</cp:coreProperties>
</file>